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65" r:id="rId5"/>
    <p:sldId id="269" r:id="rId6"/>
    <p:sldId id="262" r:id="rId7"/>
    <p:sldId id="270" r:id="rId8"/>
    <p:sldId id="271" r:id="rId9"/>
    <p:sldId id="274" r:id="rId10"/>
    <p:sldId id="272" r:id="rId11"/>
    <p:sldId id="279" r:id="rId12"/>
    <p:sldId id="280" r:id="rId13"/>
    <p:sldId id="287" r:id="rId14"/>
    <p:sldId id="282" r:id="rId15"/>
    <p:sldId id="288" r:id="rId16"/>
    <p:sldId id="283" r:id="rId17"/>
    <p:sldId id="286" r:id="rId18"/>
    <p:sldId id="289" r:id="rId19"/>
    <p:sldId id="284" r:id="rId20"/>
    <p:sldId id="285" r:id="rId21"/>
    <p:sldId id="290" r:id="rId22"/>
    <p:sldId id="268" r:id="rId23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3B5CF"/>
    <a:srgbClr val="09813B"/>
    <a:srgbClr val="1CACD5"/>
    <a:srgbClr val="000000"/>
    <a:srgbClr val="FFFFFF"/>
    <a:srgbClr val="177992"/>
    <a:srgbClr val="72CDED"/>
    <a:srgbClr val="AFBABE"/>
    <a:srgbClr val="2BBCE3"/>
    <a:srgbClr val="22B9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114" autoAdjust="0"/>
    <p:restoredTop sz="94660"/>
  </p:normalViewPr>
  <p:slideViewPr>
    <p:cSldViewPr snapToGrid="0">
      <p:cViewPr>
        <p:scale>
          <a:sx n="86" d="100"/>
          <a:sy n="86" d="100"/>
        </p:scale>
        <p:origin x="880" y="7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2158315" y="2817342"/>
            <a:ext cx="5642918" cy="70788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2323070" y="2817343"/>
            <a:ext cx="5296930" cy="707886"/>
          </a:xfrm>
          <a:prstGeom prst="rect">
            <a:avLst/>
          </a:prstGeom>
          <a:solidFill>
            <a:srgbClr val="1CAC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06523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65834-F089-46B6-A26A-0104EE3461E0}" type="datetimeFigureOut">
              <a:rPr lang="zh-CN" altLang="en-US" smtClean="0"/>
              <a:t>2019/3/12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C6336-58E7-4B18-89A5-AA2F7254DC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58909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65834-F089-46B6-A26A-0104EE3461E0}" type="datetimeFigureOut">
              <a:rPr lang="zh-CN" altLang="en-US" smtClean="0"/>
              <a:t>2019/3/12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C6336-58E7-4B18-89A5-AA2F7254DC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0358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bg>
      <p:bgPr>
        <a:gradFill>
          <a:gsLst>
            <a:gs pos="0">
              <a:srgbClr val="FFFFFF"/>
            </a:gs>
            <a:gs pos="57000">
              <a:srgbClr val="E2E8EA"/>
            </a:gs>
            <a:gs pos="100000">
              <a:srgbClr val="D7DFE2"/>
            </a:gs>
          </a:gsLst>
          <a:lin ang="81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 6"/>
          <p:cNvSpPr/>
          <p:nvPr userDrawn="1"/>
        </p:nvSpPr>
        <p:spPr>
          <a:xfrm rot="5400000">
            <a:off x="-402109" y="384308"/>
            <a:ext cx="804218" cy="924389"/>
          </a:xfrm>
          <a:custGeom>
            <a:avLst/>
            <a:gdLst>
              <a:gd name="connsiteX0" fmla="*/ 0 w 924388"/>
              <a:gd name="connsiteY0" fmla="*/ 402109 h 804217"/>
              <a:gd name="connsiteX1" fmla="*/ 201054 w 924388"/>
              <a:gd name="connsiteY1" fmla="*/ 0 h 804217"/>
              <a:gd name="connsiteX2" fmla="*/ 723334 w 924388"/>
              <a:gd name="connsiteY2" fmla="*/ 0 h 804217"/>
              <a:gd name="connsiteX3" fmla="*/ 924388 w 924388"/>
              <a:gd name="connsiteY3" fmla="*/ 402109 h 804217"/>
              <a:gd name="connsiteX4" fmla="*/ 723334 w 924388"/>
              <a:gd name="connsiteY4" fmla="*/ 804217 h 804217"/>
              <a:gd name="connsiteX5" fmla="*/ 201054 w 924388"/>
              <a:gd name="connsiteY5" fmla="*/ 804217 h 804217"/>
              <a:gd name="connsiteX6" fmla="*/ 0 w 924388"/>
              <a:gd name="connsiteY6" fmla="*/ 402109 h 804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24388" h="804217">
                <a:moveTo>
                  <a:pt x="462193" y="0"/>
                </a:moveTo>
                <a:lnTo>
                  <a:pt x="924387" y="174917"/>
                </a:lnTo>
                <a:lnTo>
                  <a:pt x="924387" y="629300"/>
                </a:lnTo>
                <a:lnTo>
                  <a:pt x="462193" y="804217"/>
                </a:lnTo>
                <a:lnTo>
                  <a:pt x="1" y="629300"/>
                </a:lnTo>
                <a:lnTo>
                  <a:pt x="1" y="174917"/>
                </a:lnTo>
                <a:lnTo>
                  <a:pt x="462193" y="0"/>
                </a:lnTo>
                <a:close/>
              </a:path>
            </a:pathLst>
          </a:custGeom>
          <a:solidFill>
            <a:srgbClr val="1CACD5"/>
          </a:solidFill>
          <a:ln w="19050"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5324" tIns="144051" rIns="125325" bIns="144050" numCol="1" spcCol="1270" anchor="ctr" anchorCtr="0">
            <a:noAutofit/>
          </a:bodyPr>
          <a:lstStyle/>
          <a:p>
            <a:pPr lvl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3600" kern="12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71114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/>
          <p:cNvSpPr txBox="1"/>
          <p:nvPr userDrawn="1"/>
        </p:nvSpPr>
        <p:spPr>
          <a:xfrm>
            <a:off x="378943" y="1145058"/>
            <a:ext cx="345989" cy="293349"/>
          </a:xfrm>
          <a:custGeom>
            <a:avLst/>
            <a:gdLst>
              <a:gd name="connsiteX0" fmla="*/ 0 w 345989"/>
              <a:gd name="connsiteY0" fmla="*/ 0 h 293349"/>
              <a:gd name="connsiteX1" fmla="*/ 345989 w 345989"/>
              <a:gd name="connsiteY1" fmla="*/ 0 h 293349"/>
              <a:gd name="connsiteX2" fmla="*/ 345989 w 345989"/>
              <a:gd name="connsiteY2" fmla="*/ 293349 h 293349"/>
              <a:gd name="connsiteX3" fmla="*/ 0 w 345989"/>
              <a:gd name="connsiteY3" fmla="*/ 293349 h 293349"/>
              <a:gd name="connsiteX4" fmla="*/ 0 w 345989"/>
              <a:gd name="connsiteY4" fmla="*/ 0 h 293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5989" h="293349">
                <a:moveTo>
                  <a:pt x="0" y="0"/>
                </a:moveTo>
                <a:lnTo>
                  <a:pt x="345989" y="0"/>
                </a:lnTo>
                <a:lnTo>
                  <a:pt x="345989" y="293349"/>
                </a:lnTo>
                <a:lnTo>
                  <a:pt x="0" y="293349"/>
                </a:lnTo>
                <a:lnTo>
                  <a:pt x="0" y="0"/>
                </a:lnTo>
                <a:close/>
              </a:path>
            </a:pathLst>
          </a:custGeom>
          <a:solidFill>
            <a:srgbClr val="1CACD5"/>
          </a:solidFill>
        </p:spPr>
        <p:txBody>
          <a:bodyPr wrap="square" rtlCol="0">
            <a:noAutofit/>
          </a:bodyPr>
          <a:lstStyle/>
          <a:p>
            <a:endParaRPr lang="zh-CN" altLang="en-US" sz="2400" dirty="0"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  <p:sp useBgFill="1">
        <p:nvSpPr>
          <p:cNvPr id="13" name="文本框 12"/>
          <p:cNvSpPr txBox="1"/>
          <p:nvPr userDrawn="1"/>
        </p:nvSpPr>
        <p:spPr>
          <a:xfrm>
            <a:off x="222424" y="1438407"/>
            <a:ext cx="156519" cy="461665"/>
          </a:xfrm>
          <a:custGeom>
            <a:avLst/>
            <a:gdLst>
              <a:gd name="connsiteX0" fmla="*/ 0 w 156519"/>
              <a:gd name="connsiteY0" fmla="*/ 0 h 461665"/>
              <a:gd name="connsiteX1" fmla="*/ 156519 w 156519"/>
              <a:gd name="connsiteY1" fmla="*/ 0 h 461665"/>
              <a:gd name="connsiteX2" fmla="*/ 156519 w 156519"/>
              <a:gd name="connsiteY2" fmla="*/ 461665 h 461665"/>
              <a:gd name="connsiteX3" fmla="*/ 0 w 156519"/>
              <a:gd name="connsiteY3" fmla="*/ 461665 h 461665"/>
              <a:gd name="connsiteX4" fmla="*/ 0 w 156519"/>
              <a:gd name="connsiteY4" fmla="*/ 0 h 461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6519" h="461665">
                <a:moveTo>
                  <a:pt x="0" y="0"/>
                </a:moveTo>
                <a:lnTo>
                  <a:pt x="156519" y="0"/>
                </a:lnTo>
                <a:lnTo>
                  <a:pt x="156519" y="461665"/>
                </a:lnTo>
                <a:lnTo>
                  <a:pt x="0" y="461665"/>
                </a:lnTo>
                <a:lnTo>
                  <a:pt x="0" y="0"/>
                </a:lnTo>
                <a:close/>
              </a:path>
            </a:pathLst>
          </a:custGeom>
        </p:spPr>
        <p:txBody>
          <a:bodyPr wrap="square" rtlCol="0">
            <a:noAutofit/>
          </a:bodyPr>
          <a:lstStyle/>
          <a:p>
            <a:endParaRPr lang="zh-CN" altLang="en-US" sz="2400" dirty="0"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78943" y="1900072"/>
            <a:ext cx="345989" cy="315905"/>
          </a:xfrm>
          <a:custGeom>
            <a:avLst/>
            <a:gdLst>
              <a:gd name="connsiteX0" fmla="*/ 0 w 345989"/>
              <a:gd name="connsiteY0" fmla="*/ 0 h 315905"/>
              <a:gd name="connsiteX1" fmla="*/ 345989 w 345989"/>
              <a:gd name="connsiteY1" fmla="*/ 0 h 315905"/>
              <a:gd name="connsiteX2" fmla="*/ 345989 w 345989"/>
              <a:gd name="connsiteY2" fmla="*/ 315905 h 315905"/>
              <a:gd name="connsiteX3" fmla="*/ 0 w 345989"/>
              <a:gd name="connsiteY3" fmla="*/ 315905 h 315905"/>
              <a:gd name="connsiteX4" fmla="*/ 0 w 345989"/>
              <a:gd name="connsiteY4" fmla="*/ 0 h 315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5989" h="315905">
                <a:moveTo>
                  <a:pt x="0" y="0"/>
                </a:moveTo>
                <a:lnTo>
                  <a:pt x="345989" y="0"/>
                </a:lnTo>
                <a:lnTo>
                  <a:pt x="345989" y="315905"/>
                </a:lnTo>
                <a:lnTo>
                  <a:pt x="0" y="315905"/>
                </a:lnTo>
                <a:lnTo>
                  <a:pt x="0" y="0"/>
                </a:lnTo>
                <a:close/>
              </a:path>
            </a:pathLst>
          </a:custGeom>
          <a:solidFill>
            <a:srgbClr val="1CACD5"/>
          </a:solidFill>
        </p:spPr>
        <p:txBody>
          <a:bodyPr wrap="square" rtlCol="0">
            <a:noAutofit/>
          </a:bodyPr>
          <a:lstStyle/>
          <a:p>
            <a:endParaRPr lang="zh-CN" altLang="en-US" sz="2400" dirty="0"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65568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65834-F089-46B6-A26A-0104EE3461E0}" type="datetimeFigureOut">
              <a:rPr lang="zh-CN" altLang="en-US" smtClean="0"/>
              <a:t>2019/3/12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C6336-58E7-4B18-89A5-AA2F7254DC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20594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65834-F089-46B6-A26A-0104EE3461E0}" type="datetimeFigureOut">
              <a:rPr lang="zh-CN" altLang="en-US" smtClean="0"/>
              <a:t>2019/3/12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C6336-58E7-4B18-89A5-AA2F7254DC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24925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65834-F089-46B6-A26A-0104EE3461E0}" type="datetimeFigureOut">
              <a:rPr lang="zh-CN" altLang="en-US" smtClean="0"/>
              <a:t>2019/3/12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C6336-58E7-4B18-89A5-AA2F7254DC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7663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65834-F089-46B6-A26A-0104EE3461E0}" type="datetimeFigureOut">
              <a:rPr lang="zh-CN" altLang="en-US" smtClean="0"/>
              <a:t>2019/3/12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C6336-58E7-4B18-89A5-AA2F7254DC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63490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65834-F089-46B6-A26A-0104EE3461E0}" type="datetimeFigureOut">
              <a:rPr lang="zh-CN" altLang="en-US" smtClean="0"/>
              <a:t>2019/3/12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C6336-58E7-4B18-89A5-AA2F7254DC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3300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65834-F089-46B6-A26A-0104EE3461E0}" type="datetimeFigureOut">
              <a:rPr lang="zh-CN" altLang="en-US" smtClean="0"/>
              <a:t>2019/3/12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C6336-58E7-4B18-89A5-AA2F7254DC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57876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D65834-F089-46B6-A26A-0104EE3461E0}" type="datetimeFigureOut">
              <a:rPr lang="zh-CN" altLang="en-US" smtClean="0"/>
              <a:t>2019/3/12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1C6336-58E7-4B18-89A5-AA2F7254DC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49154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62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ucr.fbi.gov/crime-in-the-u.s/2016/crime-in-the-u.s.-2016/topic-pages/violent-crime" TargetMode="External"/><Relationship Id="rId2" Type="http://schemas.openxmlformats.org/officeDocument/2006/relationships/hyperlink" Target="https://www.mpaa.org/film-ratings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-2273300" ty="-895350" sx="75000" sy="75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2892658" y="2833670"/>
            <a:ext cx="41449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Correlation Between </a:t>
            </a:r>
          </a:p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R-Rated Movies and Crime</a:t>
            </a:r>
            <a:endParaRPr lang="zh-CN" altLang="en-US" sz="2000" b="1" dirty="0">
              <a:solidFill>
                <a:schemeClr val="bg1"/>
              </a:solidFill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675870" y="3871784"/>
            <a:ext cx="19441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400" b="1" dirty="0">
                <a:solidFill>
                  <a:srgbClr val="1CACD5"/>
                </a:solidFill>
              </a:rPr>
              <a:t>TEAM 1</a:t>
            </a:r>
            <a:endParaRPr lang="zh-CN" altLang="en-US" sz="2400" b="1" dirty="0">
              <a:solidFill>
                <a:srgbClr val="1CACD5"/>
              </a:solidFill>
            </a:endParaRPr>
          </a:p>
        </p:txBody>
      </p:sp>
      <p:sp>
        <p:nvSpPr>
          <p:cNvPr id="5" name="文本框 3">
            <a:extLst>
              <a:ext uri="{FF2B5EF4-FFF2-40B4-BE49-F238E27FC236}">
                <a16:creationId xmlns:a16="http://schemas.microsoft.com/office/drawing/2014/main" id="{4E349911-655B-9949-B14B-A8A0D6A3DA90}"/>
              </a:ext>
            </a:extLst>
          </p:cNvPr>
          <p:cNvSpPr txBox="1"/>
          <p:nvPr/>
        </p:nvSpPr>
        <p:spPr>
          <a:xfrm>
            <a:off x="5675870" y="4333449"/>
            <a:ext cx="19441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>
                <a:solidFill>
                  <a:srgbClr val="1CACD5"/>
                </a:solidFill>
              </a:rPr>
              <a:t>Emily</a:t>
            </a:r>
          </a:p>
          <a:p>
            <a:pPr algn="r"/>
            <a:r>
              <a:rPr lang="en-US" altLang="zh-CN" dirty="0">
                <a:solidFill>
                  <a:srgbClr val="1CACD5"/>
                </a:solidFill>
              </a:rPr>
              <a:t>Mehrdad</a:t>
            </a:r>
          </a:p>
          <a:p>
            <a:pPr algn="r"/>
            <a:r>
              <a:rPr lang="en-US" altLang="zh-CN" dirty="0">
                <a:solidFill>
                  <a:srgbClr val="1CACD5"/>
                </a:solidFill>
              </a:rPr>
              <a:t>Dmitry</a:t>
            </a:r>
          </a:p>
          <a:p>
            <a:pPr algn="r"/>
            <a:r>
              <a:rPr lang="en-US" altLang="zh-CN" dirty="0">
                <a:solidFill>
                  <a:srgbClr val="1CACD5"/>
                </a:solidFill>
              </a:rPr>
              <a:t>Sal</a:t>
            </a:r>
            <a:endParaRPr lang="zh-CN" altLang="en-US" dirty="0">
              <a:solidFill>
                <a:srgbClr val="1CACD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05871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A71B499-419C-E740-B2E7-379F9DCAE54C}"/>
              </a:ext>
            </a:extLst>
          </p:cNvPr>
          <p:cNvSpPr txBox="1"/>
          <p:nvPr/>
        </p:nvSpPr>
        <p:spPr>
          <a:xfrm>
            <a:off x="465006" y="438548"/>
            <a:ext cx="86118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The type of crime that had the highest significance/correlation to the release of R-rated movies was an existing criminal’s failure to report a change of address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991F5A-87B0-4042-8CB9-1D71FDF957D7}"/>
              </a:ext>
            </a:extLst>
          </p:cNvPr>
          <p:cNvSpPr txBox="1"/>
          <p:nvPr/>
        </p:nvSpPr>
        <p:spPr>
          <a:xfrm>
            <a:off x="-1" y="6602202"/>
            <a:ext cx="834934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i="1" dirty="0"/>
              <a:t>Sources: </a:t>
            </a:r>
            <a:r>
              <a:rPr lang="en-US" sz="1000" i="1" dirty="0"/>
              <a:t>https://</a:t>
            </a:r>
            <a:r>
              <a:rPr lang="en-US" sz="1000" i="1" dirty="0" err="1"/>
              <a:t>data.cityofchicago.org</a:t>
            </a:r>
            <a:r>
              <a:rPr lang="en-US" sz="1000" i="1" dirty="0"/>
              <a:t>/</a:t>
            </a:r>
            <a:r>
              <a:rPr lang="en-US" sz="1000" i="1" dirty="0" err="1"/>
              <a:t>api</a:t>
            </a:r>
            <a:r>
              <a:rPr lang="en-US" sz="1000" i="1" dirty="0"/>
              <a:t>/views/ijzp-q8t2/</a:t>
            </a:r>
            <a:r>
              <a:rPr lang="en-US" sz="1000" i="1" dirty="0" err="1"/>
              <a:t>rows.json?accessType</a:t>
            </a:r>
            <a:r>
              <a:rPr lang="en-US" sz="1000" i="1" dirty="0"/>
              <a:t>=DOWNLOAD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73FEE33-0BF8-7B44-AB61-659C7A7D0B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300" y="3193261"/>
            <a:ext cx="4007093" cy="232411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C6EF1D4-73D7-8142-BD7B-9927B3DC090F}"/>
              </a:ext>
            </a:extLst>
          </p:cNvPr>
          <p:cNvSpPr txBox="1"/>
          <p:nvPr/>
        </p:nvSpPr>
        <p:spPr>
          <a:xfrm>
            <a:off x="3038363" y="1318938"/>
            <a:ext cx="10018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R-Squared</a:t>
            </a:r>
            <a:r>
              <a:rPr lang="en-US" sz="1400" dirty="0"/>
              <a:t>: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C058BFE-C19E-0D4D-8BD0-8CA31523B02A}"/>
              </a:ext>
            </a:extLst>
          </p:cNvPr>
          <p:cNvSpPr/>
          <p:nvPr/>
        </p:nvSpPr>
        <p:spPr>
          <a:xfrm>
            <a:off x="1121229" y="5779480"/>
            <a:ext cx="7228116" cy="696259"/>
          </a:xfrm>
          <a:prstGeom prst="rect">
            <a:avLst/>
          </a:prstGeom>
          <a:solidFill>
            <a:srgbClr val="72CDE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Chicago is not influenced by Hollywood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9AFA305-E2B3-0142-945B-2C85538DD7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5287" y="2807814"/>
            <a:ext cx="4064341" cy="270956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7932BCD4-9351-C54E-B834-7047E9ACF441}"/>
              </a:ext>
            </a:extLst>
          </p:cNvPr>
          <p:cNvSpPr/>
          <p:nvPr/>
        </p:nvSpPr>
        <p:spPr>
          <a:xfrm>
            <a:off x="635805" y="1751323"/>
            <a:ext cx="7964825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/>
              <a:t>Fail to register change of address:     0.678812</a:t>
            </a:r>
          </a:p>
          <a:p>
            <a:endParaRPr lang="en-US" altLang="zh-CN" sz="1400" dirty="0"/>
          </a:p>
          <a:p>
            <a:r>
              <a:rPr lang="en-US" altLang="zh-CN" sz="1400" dirty="0"/>
              <a:t>Deceptive practice embezzlement:   0.613656</a:t>
            </a:r>
          </a:p>
          <a:p>
            <a:endParaRPr lang="en-US" altLang="zh-CN" sz="1400" dirty="0"/>
          </a:p>
          <a:p>
            <a:r>
              <a:rPr lang="en-US" altLang="zh-CN" sz="1400" dirty="0"/>
              <a:t>Illegal lottery gambling:                       0.594068</a:t>
            </a:r>
          </a:p>
        </p:txBody>
      </p:sp>
      <p:sp>
        <p:nvSpPr>
          <p:cNvPr id="30" name="Right Brace 29">
            <a:extLst>
              <a:ext uri="{FF2B5EF4-FFF2-40B4-BE49-F238E27FC236}">
                <a16:creationId xmlns:a16="http://schemas.microsoft.com/office/drawing/2014/main" id="{F5216D0A-A6CB-964F-93F9-3BF34ABB2D40}"/>
              </a:ext>
            </a:extLst>
          </p:cNvPr>
          <p:cNvSpPr/>
          <p:nvPr/>
        </p:nvSpPr>
        <p:spPr>
          <a:xfrm>
            <a:off x="4225393" y="1867419"/>
            <a:ext cx="621792" cy="934328"/>
          </a:xfrm>
          <a:prstGeom prst="rightBrac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863F9C1-A032-A746-9AFB-479370C40093}"/>
              </a:ext>
            </a:extLst>
          </p:cNvPr>
          <p:cNvSpPr txBox="1"/>
          <p:nvPr/>
        </p:nvSpPr>
        <p:spPr>
          <a:xfrm>
            <a:off x="1121229" y="1331778"/>
            <a:ext cx="1209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Type of Crime</a:t>
            </a:r>
            <a:endParaRPr lang="en-US" sz="140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6387560-6AA8-7C44-A748-3AFA6285ACD2}"/>
              </a:ext>
            </a:extLst>
          </p:cNvPr>
          <p:cNvSpPr/>
          <p:nvPr/>
        </p:nvSpPr>
        <p:spPr>
          <a:xfrm>
            <a:off x="4847185" y="1804188"/>
            <a:ext cx="3872817" cy="877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700" dirty="0"/>
              <a:t>The crimes with the highest correlation still have </a:t>
            </a:r>
            <a:r>
              <a:rPr lang="en-US" sz="1700" b="1" dirty="0"/>
              <a:t>weak statistical significance</a:t>
            </a:r>
          </a:p>
          <a:p>
            <a:pPr algn="ctr"/>
            <a:r>
              <a:rPr lang="en-US" sz="1700" dirty="0"/>
              <a:t>(0.80+ rule of thumb)</a:t>
            </a:r>
          </a:p>
        </p:txBody>
      </p:sp>
    </p:spTree>
    <p:extLst>
      <p:ext uri="{BB962C8B-B14F-4D97-AF65-F5344CB8AC3E}">
        <p14:creationId xmlns:p14="http://schemas.microsoft.com/office/powerpoint/2010/main" val="7229390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A71B499-419C-E740-B2E7-379F9DCAE54C}"/>
              </a:ext>
            </a:extLst>
          </p:cNvPr>
          <p:cNvSpPr txBox="1"/>
          <p:nvPr/>
        </p:nvSpPr>
        <p:spPr>
          <a:xfrm>
            <a:off x="576943" y="555172"/>
            <a:ext cx="36684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Conclusion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E193E89-8DD1-A740-BEDA-86D387A52E5E}"/>
              </a:ext>
            </a:extLst>
          </p:cNvPr>
          <p:cNvSpPr txBox="1"/>
          <p:nvPr/>
        </p:nvSpPr>
        <p:spPr>
          <a:xfrm>
            <a:off x="2862258" y="1057154"/>
            <a:ext cx="31956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Our hypothesis tested </a:t>
            </a:r>
            <a:r>
              <a:rPr lang="en-US" sz="2000" b="1" dirty="0">
                <a:solidFill>
                  <a:srgbClr val="FF0000"/>
                </a:solidFill>
              </a:rPr>
              <a:t>FALSE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CB41BC-3EB1-C041-86F0-93F2C4187474}"/>
              </a:ext>
            </a:extLst>
          </p:cNvPr>
          <p:cNvSpPr txBox="1"/>
          <p:nvPr/>
        </p:nvSpPr>
        <p:spPr>
          <a:xfrm>
            <a:off x="1089175" y="4189927"/>
            <a:ext cx="69662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There is </a:t>
            </a:r>
            <a:r>
              <a:rPr lang="en-US" sz="1600" b="1" dirty="0"/>
              <a:t>no positive correlation</a:t>
            </a:r>
            <a:r>
              <a:rPr lang="en-US" sz="1600" dirty="0"/>
              <a:t> between the </a:t>
            </a:r>
            <a:r>
              <a:rPr lang="en-US" sz="1600" b="1" dirty="0"/>
              <a:t>absolute number of R-rated movies released and the total number of crimes reported</a:t>
            </a:r>
            <a:r>
              <a:rPr lang="en-US" sz="1600" dirty="0"/>
              <a:t>  in the US from 1990 to 2017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4F8C81B-B7A4-614A-9CFE-586E17419A58}"/>
              </a:ext>
            </a:extLst>
          </p:cNvPr>
          <p:cNvSpPr txBox="1"/>
          <p:nvPr/>
        </p:nvSpPr>
        <p:spPr>
          <a:xfrm>
            <a:off x="1089175" y="4974485"/>
            <a:ext cx="75601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The </a:t>
            </a:r>
            <a:r>
              <a:rPr lang="en-US" sz="1600" b="1" dirty="0"/>
              <a:t>percentage change </a:t>
            </a:r>
            <a:r>
              <a:rPr lang="en-US" sz="1600" dirty="0"/>
              <a:t>between the same variables have a </a:t>
            </a:r>
            <a:r>
              <a:rPr lang="en-US" sz="1600" b="1" dirty="0"/>
              <a:t>stronger correlation</a:t>
            </a:r>
            <a:r>
              <a:rPr lang="en-US" sz="1600" dirty="0"/>
              <a:t>, however this </a:t>
            </a:r>
            <a:r>
              <a:rPr lang="en-US" sz="1600" b="1" dirty="0"/>
              <a:t>does not directly prove our hypothesis</a:t>
            </a:r>
          </a:p>
          <a:p>
            <a:endParaRPr lang="en-US" sz="1600" b="1" dirty="0"/>
          </a:p>
          <a:p>
            <a:r>
              <a:rPr lang="en-US" sz="1600" dirty="0"/>
              <a:t>In </a:t>
            </a:r>
            <a:r>
              <a:rPr lang="en-US" sz="1600" b="1" dirty="0"/>
              <a:t>Chicago</a:t>
            </a:r>
            <a:r>
              <a:rPr lang="en-US" sz="1600" dirty="0"/>
              <a:t>, the type of crime with the closest statistical significance (R-squared of 0.67) to the number of R-Rated movies released in the US was an </a:t>
            </a:r>
            <a:r>
              <a:rPr lang="en-US" sz="1600" b="1" dirty="0"/>
              <a:t>existing criminal’s failure to report a change of address</a:t>
            </a:r>
            <a:r>
              <a:rPr lang="en-US" sz="1600" dirty="0"/>
              <a:t>  </a:t>
            </a:r>
            <a:r>
              <a:rPr lang="en-US" sz="1600" dirty="0">
                <a:sym typeface="Wingdings" pitchFamily="2" charset="2"/>
              </a:rPr>
              <a:t> Hollywood does not influence Chicago</a:t>
            </a:r>
          </a:p>
        </p:txBody>
      </p:sp>
      <p:pic>
        <p:nvPicPr>
          <p:cNvPr id="4" name="Picture 3" descr="A picture containing text, book, newspaper, photo&#10;&#10;Description generated with very high confidence">
            <a:extLst>
              <a:ext uri="{FF2B5EF4-FFF2-40B4-BE49-F238E27FC236}">
                <a16:creationId xmlns:a16="http://schemas.microsoft.com/office/drawing/2014/main" id="{8675C2CF-69A9-4ED2-8E31-D7044BCCFF6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24"/>
          <a:stretch/>
        </p:blipFill>
        <p:spPr>
          <a:xfrm>
            <a:off x="2555067" y="1719134"/>
            <a:ext cx="3810000" cy="2059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430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A71B499-419C-E740-B2E7-379F9DCAE54C}"/>
              </a:ext>
            </a:extLst>
          </p:cNvPr>
          <p:cNvSpPr txBox="1"/>
          <p:nvPr/>
        </p:nvSpPr>
        <p:spPr>
          <a:xfrm>
            <a:off x="576943" y="555172"/>
            <a:ext cx="36684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Challenges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3F8D1AD-5338-4F6F-88AC-F39C5958C65F}"/>
              </a:ext>
            </a:extLst>
          </p:cNvPr>
          <p:cNvSpPr/>
          <p:nvPr/>
        </p:nvSpPr>
        <p:spPr>
          <a:xfrm>
            <a:off x="576943" y="1260455"/>
            <a:ext cx="847284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Agreeing on a topic and defining our project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97CADBC-1229-4873-A409-3DBCA36C11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1011" y="1947810"/>
            <a:ext cx="5561977" cy="4640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244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A71B499-419C-E740-B2E7-379F9DCAE54C}"/>
              </a:ext>
            </a:extLst>
          </p:cNvPr>
          <p:cNvSpPr txBox="1"/>
          <p:nvPr/>
        </p:nvSpPr>
        <p:spPr>
          <a:xfrm>
            <a:off x="576943" y="555172"/>
            <a:ext cx="36684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Challenges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3F8D1AD-5338-4F6F-88AC-F39C5958C65F}"/>
              </a:ext>
            </a:extLst>
          </p:cNvPr>
          <p:cNvSpPr/>
          <p:nvPr/>
        </p:nvSpPr>
        <p:spPr>
          <a:xfrm>
            <a:off x="576943" y="1260455"/>
            <a:ext cx="847284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Setting out a logical plan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FB0386-D5BF-400D-8B6D-ED8A96E092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21591"/>
            <a:ext cx="9144000" cy="4636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836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A71B499-419C-E740-B2E7-379F9DCAE54C}"/>
              </a:ext>
            </a:extLst>
          </p:cNvPr>
          <p:cNvSpPr txBox="1"/>
          <p:nvPr/>
        </p:nvSpPr>
        <p:spPr>
          <a:xfrm>
            <a:off x="576943" y="555172"/>
            <a:ext cx="36684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Challenges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3F8D1AD-5338-4F6F-88AC-F39C5958C65F}"/>
              </a:ext>
            </a:extLst>
          </p:cNvPr>
          <p:cNvSpPr/>
          <p:nvPr/>
        </p:nvSpPr>
        <p:spPr>
          <a:xfrm>
            <a:off x="576943" y="1260455"/>
            <a:ext cx="847284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Utilizing strengths and weaknesses of each team member</a:t>
            </a:r>
          </a:p>
        </p:txBody>
      </p:sp>
      <p:pic>
        <p:nvPicPr>
          <p:cNvPr id="5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784C96C6-2F68-48E0-9D0F-B645605B56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899" r="26788" b="32118"/>
          <a:stretch/>
        </p:blipFill>
        <p:spPr>
          <a:xfrm>
            <a:off x="335577" y="2210092"/>
            <a:ext cx="8472845" cy="4395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017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A71B499-419C-E740-B2E7-379F9DCAE54C}"/>
              </a:ext>
            </a:extLst>
          </p:cNvPr>
          <p:cNvSpPr txBox="1"/>
          <p:nvPr/>
        </p:nvSpPr>
        <p:spPr>
          <a:xfrm>
            <a:off x="576943" y="555172"/>
            <a:ext cx="36684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Challenges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3F8D1AD-5338-4F6F-88AC-F39C5958C65F}"/>
              </a:ext>
            </a:extLst>
          </p:cNvPr>
          <p:cNvSpPr/>
          <p:nvPr/>
        </p:nvSpPr>
        <p:spPr>
          <a:xfrm>
            <a:off x="576943" y="1260455"/>
            <a:ext cx="847284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Finding relevant data that is comparable</a:t>
            </a:r>
          </a:p>
        </p:txBody>
      </p:sp>
      <p:pic>
        <p:nvPicPr>
          <p:cNvPr id="8" name="Picture 7" descr="A picture containing object, clock&#10;&#10;Description generated with very high confidence">
            <a:extLst>
              <a:ext uri="{FF2B5EF4-FFF2-40B4-BE49-F238E27FC236}">
                <a16:creationId xmlns:a16="http://schemas.microsoft.com/office/drawing/2014/main" id="{0F04DE4E-08EA-4347-A2F4-F79F59DC610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46" t="3943" r="4654" b="5188"/>
          <a:stretch/>
        </p:blipFill>
        <p:spPr>
          <a:xfrm>
            <a:off x="576943" y="1935806"/>
            <a:ext cx="8007927" cy="4517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938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A71B499-419C-E740-B2E7-379F9DCAE54C}"/>
              </a:ext>
            </a:extLst>
          </p:cNvPr>
          <p:cNvSpPr txBox="1"/>
          <p:nvPr/>
        </p:nvSpPr>
        <p:spPr>
          <a:xfrm>
            <a:off x="576943" y="555172"/>
            <a:ext cx="36684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Challenges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7A5483-13E7-4D34-811D-AC226489C0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32464"/>
            <a:ext cx="9144000" cy="462553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3F8D1AD-5338-4F6F-88AC-F39C5958C65F}"/>
              </a:ext>
            </a:extLst>
          </p:cNvPr>
          <p:cNvSpPr/>
          <p:nvPr/>
        </p:nvSpPr>
        <p:spPr>
          <a:xfrm>
            <a:off x="576943" y="1470762"/>
            <a:ext cx="847284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Reading large files that slowed our computer’s down</a:t>
            </a:r>
          </a:p>
        </p:txBody>
      </p:sp>
    </p:spTree>
    <p:extLst>
      <p:ext uri="{BB962C8B-B14F-4D97-AF65-F5344CB8AC3E}">
        <p14:creationId xmlns:p14="http://schemas.microsoft.com/office/powerpoint/2010/main" val="854670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A71B499-419C-E740-B2E7-379F9DCAE54C}"/>
              </a:ext>
            </a:extLst>
          </p:cNvPr>
          <p:cNvSpPr txBox="1"/>
          <p:nvPr/>
        </p:nvSpPr>
        <p:spPr>
          <a:xfrm>
            <a:off x="576943" y="555172"/>
            <a:ext cx="36684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Challenges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3F8D1AD-5338-4F6F-88AC-F39C5958C65F}"/>
              </a:ext>
            </a:extLst>
          </p:cNvPr>
          <p:cNvSpPr/>
          <p:nvPr/>
        </p:nvSpPr>
        <p:spPr>
          <a:xfrm>
            <a:off x="576943" y="1260455"/>
            <a:ext cx="847284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Brainstorming and convergence, to transform the problem to code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D621AF-DAC5-480B-8115-3500F755D5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32464"/>
            <a:ext cx="9144000" cy="4274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682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A71B499-419C-E740-B2E7-379F9DCAE54C}"/>
              </a:ext>
            </a:extLst>
          </p:cNvPr>
          <p:cNvSpPr txBox="1"/>
          <p:nvPr/>
        </p:nvSpPr>
        <p:spPr>
          <a:xfrm>
            <a:off x="576943" y="555172"/>
            <a:ext cx="36684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Challenges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3F8D1AD-5338-4F6F-88AC-F39C5958C65F}"/>
              </a:ext>
            </a:extLst>
          </p:cNvPr>
          <p:cNvSpPr/>
          <p:nvPr/>
        </p:nvSpPr>
        <p:spPr>
          <a:xfrm>
            <a:off x="576943" y="1260455"/>
            <a:ext cx="847284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Code Development (work breakdown structure)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60DFBE-F18F-48BF-92C0-0684FB7EAB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444" y="2252546"/>
            <a:ext cx="7171112" cy="4271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332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A71B499-419C-E740-B2E7-379F9DCAE54C}"/>
              </a:ext>
            </a:extLst>
          </p:cNvPr>
          <p:cNvSpPr txBox="1"/>
          <p:nvPr/>
        </p:nvSpPr>
        <p:spPr>
          <a:xfrm>
            <a:off x="576943" y="555172"/>
            <a:ext cx="36684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Challenges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3F8D1AD-5338-4F6F-88AC-F39C5958C65F}"/>
              </a:ext>
            </a:extLst>
          </p:cNvPr>
          <p:cNvSpPr/>
          <p:nvPr/>
        </p:nvSpPr>
        <p:spPr>
          <a:xfrm>
            <a:off x="576943" y="1260455"/>
            <a:ext cx="847284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Debugging Code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BF1CF8-E089-4791-8459-8629CAB46E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486" y="2238005"/>
            <a:ext cx="7397886" cy="4161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126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FFF"/>
            </a:gs>
            <a:gs pos="57000">
              <a:srgbClr val="E2E8EA"/>
            </a:gs>
            <a:gs pos="100000">
              <a:srgbClr val="D7DFE2"/>
            </a:gs>
          </a:gsLst>
          <a:lin ang="81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2512685" y="1900072"/>
            <a:ext cx="4869766" cy="4062871"/>
            <a:chOff x="2380880" y="1191618"/>
            <a:chExt cx="4869766" cy="4062871"/>
          </a:xfrm>
        </p:grpSpPr>
        <p:sp>
          <p:nvSpPr>
            <p:cNvPr id="14" name="任意多边形 13"/>
            <p:cNvSpPr/>
            <p:nvPr/>
          </p:nvSpPr>
          <p:spPr>
            <a:xfrm>
              <a:off x="3871426" y="1376494"/>
              <a:ext cx="3015405" cy="554069"/>
            </a:xfrm>
            <a:custGeom>
              <a:avLst/>
              <a:gdLst>
                <a:gd name="connsiteX0" fmla="*/ 0 w 924388"/>
                <a:gd name="connsiteY0" fmla="*/ 0 h 2817696"/>
                <a:gd name="connsiteX1" fmla="*/ 924388 w 924388"/>
                <a:gd name="connsiteY1" fmla="*/ 0 h 2817696"/>
                <a:gd name="connsiteX2" fmla="*/ 924388 w 924388"/>
                <a:gd name="connsiteY2" fmla="*/ 2817696 h 2817696"/>
                <a:gd name="connsiteX3" fmla="*/ 0 w 924388"/>
                <a:gd name="connsiteY3" fmla="*/ 2817696 h 2817696"/>
                <a:gd name="connsiteX4" fmla="*/ 0 w 924388"/>
                <a:gd name="connsiteY4" fmla="*/ 0 h 281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4388" h="2817696">
                  <a:moveTo>
                    <a:pt x="924388" y="0"/>
                  </a:moveTo>
                  <a:lnTo>
                    <a:pt x="924388" y="2817696"/>
                  </a:lnTo>
                  <a:lnTo>
                    <a:pt x="0" y="2817696"/>
                  </a:lnTo>
                  <a:lnTo>
                    <a:pt x="0" y="0"/>
                  </a:lnTo>
                  <a:lnTo>
                    <a:pt x="924388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7630" tIns="87630" rIns="87630" bIns="87630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kern="1200" dirty="0">
                  <a:solidFill>
                    <a:schemeClr val="bg1"/>
                  </a:solidFill>
                </a:rPr>
                <a:t>Hypothesis &amp; Data Used</a:t>
              </a:r>
              <a:endParaRPr lang="zh-CN" altLang="en-US" kern="1200" dirty="0">
                <a:solidFill>
                  <a:schemeClr val="bg1"/>
                </a:solidFill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4677060" y="1376496"/>
              <a:ext cx="1031617" cy="554632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6" name="任意多边形 15"/>
            <p:cNvSpPr/>
            <p:nvPr/>
          </p:nvSpPr>
          <p:spPr>
            <a:xfrm>
              <a:off x="2979883" y="1191618"/>
              <a:ext cx="804218" cy="924389"/>
            </a:xfrm>
            <a:custGeom>
              <a:avLst/>
              <a:gdLst>
                <a:gd name="connsiteX0" fmla="*/ 0 w 924388"/>
                <a:gd name="connsiteY0" fmla="*/ 402109 h 804217"/>
                <a:gd name="connsiteX1" fmla="*/ 201054 w 924388"/>
                <a:gd name="connsiteY1" fmla="*/ 0 h 804217"/>
                <a:gd name="connsiteX2" fmla="*/ 723334 w 924388"/>
                <a:gd name="connsiteY2" fmla="*/ 0 h 804217"/>
                <a:gd name="connsiteX3" fmla="*/ 924388 w 924388"/>
                <a:gd name="connsiteY3" fmla="*/ 402109 h 804217"/>
                <a:gd name="connsiteX4" fmla="*/ 723334 w 924388"/>
                <a:gd name="connsiteY4" fmla="*/ 804217 h 804217"/>
                <a:gd name="connsiteX5" fmla="*/ 201054 w 924388"/>
                <a:gd name="connsiteY5" fmla="*/ 804217 h 804217"/>
                <a:gd name="connsiteX6" fmla="*/ 0 w 924388"/>
                <a:gd name="connsiteY6" fmla="*/ 402109 h 804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4388" h="804217">
                  <a:moveTo>
                    <a:pt x="462193" y="0"/>
                  </a:moveTo>
                  <a:lnTo>
                    <a:pt x="924387" y="174917"/>
                  </a:lnTo>
                  <a:lnTo>
                    <a:pt x="924387" y="629300"/>
                  </a:lnTo>
                  <a:lnTo>
                    <a:pt x="462193" y="804217"/>
                  </a:lnTo>
                  <a:lnTo>
                    <a:pt x="1" y="629300"/>
                  </a:lnTo>
                  <a:lnTo>
                    <a:pt x="1" y="174917"/>
                  </a:lnTo>
                  <a:lnTo>
                    <a:pt x="462193" y="0"/>
                  </a:lnTo>
                  <a:close/>
                </a:path>
              </a:pathLst>
            </a:custGeom>
            <a:noFill/>
            <a:ln w="19050">
              <a:solidFill>
                <a:srgbClr val="1CACD5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5324" tIns="144051" rIns="125325" bIns="144050" numCol="1" spcCol="1270" anchor="ctr" anchorCtr="0">
              <a:noAutofit/>
            </a:bodyPr>
            <a:lstStyle/>
            <a:p>
              <a:pPr lvl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3600" kern="1200" dirty="0">
                  <a:solidFill>
                    <a:srgbClr val="002060"/>
                  </a:solidFill>
                </a:rPr>
                <a:t>1</a:t>
              </a:r>
              <a:endParaRPr lang="zh-CN" altLang="en-US" sz="3600" kern="1200" dirty="0">
                <a:solidFill>
                  <a:srgbClr val="002060"/>
                </a:solidFill>
              </a:endParaRPr>
            </a:p>
          </p:txBody>
        </p:sp>
        <p:sp>
          <p:nvSpPr>
            <p:cNvPr id="17" name="任意多边形 16"/>
            <p:cNvSpPr/>
            <p:nvPr/>
          </p:nvSpPr>
          <p:spPr>
            <a:xfrm>
              <a:off x="3412497" y="1976238"/>
              <a:ext cx="804218" cy="924389"/>
            </a:xfrm>
            <a:custGeom>
              <a:avLst/>
              <a:gdLst>
                <a:gd name="connsiteX0" fmla="*/ 0 w 924388"/>
                <a:gd name="connsiteY0" fmla="*/ 402109 h 804217"/>
                <a:gd name="connsiteX1" fmla="*/ 201054 w 924388"/>
                <a:gd name="connsiteY1" fmla="*/ 0 h 804217"/>
                <a:gd name="connsiteX2" fmla="*/ 723334 w 924388"/>
                <a:gd name="connsiteY2" fmla="*/ 0 h 804217"/>
                <a:gd name="connsiteX3" fmla="*/ 924388 w 924388"/>
                <a:gd name="connsiteY3" fmla="*/ 402109 h 804217"/>
                <a:gd name="connsiteX4" fmla="*/ 723334 w 924388"/>
                <a:gd name="connsiteY4" fmla="*/ 804217 h 804217"/>
                <a:gd name="connsiteX5" fmla="*/ 201054 w 924388"/>
                <a:gd name="connsiteY5" fmla="*/ 804217 h 804217"/>
                <a:gd name="connsiteX6" fmla="*/ 0 w 924388"/>
                <a:gd name="connsiteY6" fmla="*/ 402109 h 804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4388" h="804217">
                  <a:moveTo>
                    <a:pt x="462193" y="0"/>
                  </a:moveTo>
                  <a:lnTo>
                    <a:pt x="924387" y="174917"/>
                  </a:lnTo>
                  <a:lnTo>
                    <a:pt x="924387" y="629300"/>
                  </a:lnTo>
                  <a:lnTo>
                    <a:pt x="462193" y="804217"/>
                  </a:lnTo>
                  <a:lnTo>
                    <a:pt x="1" y="629300"/>
                  </a:lnTo>
                  <a:lnTo>
                    <a:pt x="1" y="174917"/>
                  </a:lnTo>
                  <a:lnTo>
                    <a:pt x="462193" y="0"/>
                  </a:lnTo>
                  <a:close/>
                </a:path>
              </a:pathLst>
            </a:custGeom>
            <a:noFill/>
            <a:ln w="19050">
              <a:solidFill>
                <a:srgbClr val="000000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62484" tIns="281211" rIns="262485" bIns="281210" numCol="1" spcCol="1270" anchor="ctr" anchorCtr="0">
              <a:noAutofit/>
            </a:bodyPr>
            <a:lstStyle/>
            <a:p>
              <a:pPr lvl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3600" kern="1200" dirty="0">
                  <a:solidFill>
                    <a:srgbClr val="002060"/>
                  </a:solidFill>
                </a:rPr>
                <a:t>2</a:t>
              </a:r>
              <a:endParaRPr lang="zh-CN" altLang="en-US" sz="3600" kern="1200" dirty="0">
                <a:solidFill>
                  <a:srgbClr val="002060"/>
                </a:solidFill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2380880" y="2161117"/>
              <a:ext cx="998339" cy="554632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9" name="任意多边形 18"/>
            <p:cNvSpPr/>
            <p:nvPr/>
          </p:nvSpPr>
          <p:spPr>
            <a:xfrm>
              <a:off x="4281052" y="2160551"/>
              <a:ext cx="2969594" cy="555198"/>
            </a:xfrm>
            <a:custGeom>
              <a:avLst/>
              <a:gdLst>
                <a:gd name="connsiteX0" fmla="*/ 0 w 924388"/>
                <a:gd name="connsiteY0" fmla="*/ 0 h 804217"/>
                <a:gd name="connsiteX1" fmla="*/ 924388 w 924388"/>
                <a:gd name="connsiteY1" fmla="*/ 0 h 804217"/>
                <a:gd name="connsiteX2" fmla="*/ 924388 w 924388"/>
                <a:gd name="connsiteY2" fmla="*/ 804217 h 804217"/>
                <a:gd name="connsiteX3" fmla="*/ 0 w 924388"/>
                <a:gd name="connsiteY3" fmla="*/ 804217 h 804217"/>
                <a:gd name="connsiteX4" fmla="*/ 0 w 924388"/>
                <a:gd name="connsiteY4" fmla="*/ 0 h 804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4388" h="804217">
                  <a:moveTo>
                    <a:pt x="924387" y="0"/>
                  </a:moveTo>
                  <a:lnTo>
                    <a:pt x="924387" y="804217"/>
                  </a:lnTo>
                  <a:lnTo>
                    <a:pt x="1" y="804217"/>
                  </a:lnTo>
                  <a:lnTo>
                    <a:pt x="1" y="0"/>
                  </a:lnTo>
                  <a:lnTo>
                    <a:pt x="924387" y="0"/>
                  </a:lnTo>
                  <a:close/>
                </a:path>
              </a:pathLst>
            </a:custGeom>
            <a:solidFill>
              <a:srgbClr val="1CACD5"/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1" rIns="1" bIns="0" numCol="1" spcCol="1270" anchor="ctr" anchorCtr="0">
              <a:noAutofit/>
            </a:bodyPr>
            <a:lstStyle/>
            <a:p>
              <a:pPr lvl="0" algn="ctr" defTabSz="1466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kern="1200" dirty="0">
                  <a:solidFill>
                    <a:schemeClr val="bg1"/>
                  </a:solidFill>
                </a:rPr>
                <a:t> Research Questions</a:t>
              </a:r>
              <a:endParaRPr lang="zh-CN" altLang="en-US" kern="1200" dirty="0">
                <a:solidFill>
                  <a:schemeClr val="bg1"/>
                </a:solidFill>
              </a:endParaRPr>
            </a:p>
          </p:txBody>
        </p:sp>
        <p:sp>
          <p:nvSpPr>
            <p:cNvPr id="20" name="任意多边形 19"/>
            <p:cNvSpPr/>
            <p:nvPr/>
          </p:nvSpPr>
          <p:spPr>
            <a:xfrm>
              <a:off x="3848437" y="2945736"/>
              <a:ext cx="3038395" cy="554633"/>
            </a:xfrm>
            <a:custGeom>
              <a:avLst/>
              <a:gdLst>
                <a:gd name="connsiteX0" fmla="*/ 0 w 924388"/>
                <a:gd name="connsiteY0" fmla="*/ 0 h 804217"/>
                <a:gd name="connsiteX1" fmla="*/ 924388 w 924388"/>
                <a:gd name="connsiteY1" fmla="*/ 0 h 804217"/>
                <a:gd name="connsiteX2" fmla="*/ 924388 w 924388"/>
                <a:gd name="connsiteY2" fmla="*/ 804217 h 804217"/>
                <a:gd name="connsiteX3" fmla="*/ 0 w 924388"/>
                <a:gd name="connsiteY3" fmla="*/ 804217 h 804217"/>
                <a:gd name="connsiteX4" fmla="*/ 0 w 924388"/>
                <a:gd name="connsiteY4" fmla="*/ 0 h 804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4388" h="804217">
                  <a:moveTo>
                    <a:pt x="924387" y="0"/>
                  </a:moveTo>
                  <a:lnTo>
                    <a:pt x="924387" y="804217"/>
                  </a:lnTo>
                  <a:lnTo>
                    <a:pt x="1" y="804217"/>
                  </a:lnTo>
                  <a:lnTo>
                    <a:pt x="1" y="0"/>
                  </a:lnTo>
                  <a:lnTo>
                    <a:pt x="924387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7630" tIns="87631" rIns="87631" bIns="87630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dirty="0">
                  <a:solidFill>
                    <a:schemeClr val="bg1"/>
                  </a:solidFill>
                </a:rPr>
                <a:t>Analysis</a:t>
              </a:r>
              <a:endParaRPr lang="zh-CN" altLang="en-US" sz="2000" kern="1200" dirty="0">
                <a:solidFill>
                  <a:schemeClr val="bg1"/>
                </a:solidFill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4677060" y="2945737"/>
              <a:ext cx="1031617" cy="554632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2" name="任意多边形 21"/>
            <p:cNvSpPr/>
            <p:nvPr/>
          </p:nvSpPr>
          <p:spPr>
            <a:xfrm>
              <a:off x="2979883" y="2760859"/>
              <a:ext cx="804218" cy="924389"/>
            </a:xfrm>
            <a:custGeom>
              <a:avLst/>
              <a:gdLst>
                <a:gd name="connsiteX0" fmla="*/ 0 w 924388"/>
                <a:gd name="connsiteY0" fmla="*/ 402109 h 804217"/>
                <a:gd name="connsiteX1" fmla="*/ 201054 w 924388"/>
                <a:gd name="connsiteY1" fmla="*/ 0 h 804217"/>
                <a:gd name="connsiteX2" fmla="*/ 723334 w 924388"/>
                <a:gd name="connsiteY2" fmla="*/ 0 h 804217"/>
                <a:gd name="connsiteX3" fmla="*/ 924388 w 924388"/>
                <a:gd name="connsiteY3" fmla="*/ 402109 h 804217"/>
                <a:gd name="connsiteX4" fmla="*/ 723334 w 924388"/>
                <a:gd name="connsiteY4" fmla="*/ 804217 h 804217"/>
                <a:gd name="connsiteX5" fmla="*/ 201054 w 924388"/>
                <a:gd name="connsiteY5" fmla="*/ 804217 h 804217"/>
                <a:gd name="connsiteX6" fmla="*/ 0 w 924388"/>
                <a:gd name="connsiteY6" fmla="*/ 402109 h 804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4388" h="804217">
                  <a:moveTo>
                    <a:pt x="462193" y="0"/>
                  </a:moveTo>
                  <a:lnTo>
                    <a:pt x="924387" y="174917"/>
                  </a:lnTo>
                  <a:lnTo>
                    <a:pt x="924387" y="629300"/>
                  </a:lnTo>
                  <a:lnTo>
                    <a:pt x="462193" y="804217"/>
                  </a:lnTo>
                  <a:lnTo>
                    <a:pt x="1" y="629300"/>
                  </a:lnTo>
                  <a:lnTo>
                    <a:pt x="1" y="174917"/>
                  </a:lnTo>
                  <a:lnTo>
                    <a:pt x="462193" y="0"/>
                  </a:lnTo>
                  <a:close/>
                </a:path>
              </a:pathLst>
            </a:custGeom>
            <a:noFill/>
            <a:ln w="19050">
              <a:solidFill>
                <a:srgbClr val="1CACD5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5324" tIns="144051" rIns="125325" bIns="144050" numCol="1" spcCol="1270" anchor="ctr" anchorCtr="0">
              <a:noAutofit/>
            </a:bodyPr>
            <a:lstStyle/>
            <a:p>
              <a:pPr lvl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3600" kern="1200" dirty="0">
                  <a:solidFill>
                    <a:srgbClr val="002060"/>
                  </a:solidFill>
                </a:rPr>
                <a:t>3</a:t>
              </a:r>
              <a:endParaRPr lang="zh-CN" altLang="en-US" sz="3600" kern="1200" dirty="0">
                <a:solidFill>
                  <a:srgbClr val="002060"/>
                </a:solidFill>
              </a:endParaRPr>
            </a:p>
          </p:txBody>
        </p:sp>
        <p:sp>
          <p:nvSpPr>
            <p:cNvPr id="23" name="任意多边形 22"/>
            <p:cNvSpPr/>
            <p:nvPr/>
          </p:nvSpPr>
          <p:spPr>
            <a:xfrm>
              <a:off x="3412497" y="3545479"/>
              <a:ext cx="804218" cy="924389"/>
            </a:xfrm>
            <a:custGeom>
              <a:avLst/>
              <a:gdLst>
                <a:gd name="connsiteX0" fmla="*/ 0 w 924388"/>
                <a:gd name="connsiteY0" fmla="*/ 402109 h 804217"/>
                <a:gd name="connsiteX1" fmla="*/ 201054 w 924388"/>
                <a:gd name="connsiteY1" fmla="*/ 0 h 804217"/>
                <a:gd name="connsiteX2" fmla="*/ 723334 w 924388"/>
                <a:gd name="connsiteY2" fmla="*/ 0 h 804217"/>
                <a:gd name="connsiteX3" fmla="*/ 924388 w 924388"/>
                <a:gd name="connsiteY3" fmla="*/ 402109 h 804217"/>
                <a:gd name="connsiteX4" fmla="*/ 723334 w 924388"/>
                <a:gd name="connsiteY4" fmla="*/ 804217 h 804217"/>
                <a:gd name="connsiteX5" fmla="*/ 201054 w 924388"/>
                <a:gd name="connsiteY5" fmla="*/ 804217 h 804217"/>
                <a:gd name="connsiteX6" fmla="*/ 0 w 924388"/>
                <a:gd name="connsiteY6" fmla="*/ 402109 h 804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4388" h="804217">
                  <a:moveTo>
                    <a:pt x="462193" y="0"/>
                  </a:moveTo>
                  <a:lnTo>
                    <a:pt x="924387" y="174917"/>
                  </a:lnTo>
                  <a:lnTo>
                    <a:pt x="924387" y="629300"/>
                  </a:lnTo>
                  <a:lnTo>
                    <a:pt x="462193" y="804217"/>
                  </a:lnTo>
                  <a:lnTo>
                    <a:pt x="1" y="629300"/>
                  </a:lnTo>
                  <a:lnTo>
                    <a:pt x="1" y="174917"/>
                  </a:lnTo>
                  <a:lnTo>
                    <a:pt x="462193" y="0"/>
                  </a:lnTo>
                  <a:close/>
                </a:path>
              </a:pathLst>
            </a:custGeom>
            <a:noFill/>
            <a:ln w="19050">
              <a:solidFill>
                <a:srgbClr val="000000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62484" tIns="281211" rIns="262485" bIns="281210" numCol="1" spcCol="1270" anchor="ctr" anchorCtr="0">
              <a:noAutofit/>
            </a:bodyPr>
            <a:lstStyle/>
            <a:p>
              <a:pPr lvl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3600" kern="1200" dirty="0">
                  <a:solidFill>
                    <a:srgbClr val="002060"/>
                  </a:solidFill>
                </a:rPr>
                <a:t>4</a:t>
              </a:r>
              <a:endParaRPr lang="zh-CN" altLang="en-US" sz="3600" kern="1200" dirty="0">
                <a:solidFill>
                  <a:srgbClr val="002060"/>
                </a:solidFill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2380880" y="3730358"/>
              <a:ext cx="998339" cy="554632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5" name="任意多边形 24"/>
            <p:cNvSpPr/>
            <p:nvPr/>
          </p:nvSpPr>
          <p:spPr>
            <a:xfrm>
              <a:off x="4281052" y="3730356"/>
              <a:ext cx="2969594" cy="554634"/>
            </a:xfrm>
            <a:custGeom>
              <a:avLst/>
              <a:gdLst>
                <a:gd name="connsiteX0" fmla="*/ 0 w 924388"/>
                <a:gd name="connsiteY0" fmla="*/ 0 h 804217"/>
                <a:gd name="connsiteX1" fmla="*/ 924388 w 924388"/>
                <a:gd name="connsiteY1" fmla="*/ 0 h 804217"/>
                <a:gd name="connsiteX2" fmla="*/ 924388 w 924388"/>
                <a:gd name="connsiteY2" fmla="*/ 804217 h 804217"/>
                <a:gd name="connsiteX3" fmla="*/ 0 w 924388"/>
                <a:gd name="connsiteY3" fmla="*/ 804217 h 804217"/>
                <a:gd name="connsiteX4" fmla="*/ 0 w 924388"/>
                <a:gd name="connsiteY4" fmla="*/ 0 h 804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4388" h="804217">
                  <a:moveTo>
                    <a:pt x="924387" y="0"/>
                  </a:moveTo>
                  <a:lnTo>
                    <a:pt x="924387" y="804217"/>
                  </a:lnTo>
                  <a:lnTo>
                    <a:pt x="1" y="804217"/>
                  </a:lnTo>
                  <a:lnTo>
                    <a:pt x="1" y="0"/>
                  </a:lnTo>
                  <a:lnTo>
                    <a:pt x="924387" y="0"/>
                  </a:lnTo>
                  <a:close/>
                </a:path>
              </a:pathLst>
            </a:custGeom>
            <a:solidFill>
              <a:srgbClr val="1CACD5"/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1" rIns="1" bIns="0" numCol="1" spcCol="1270" anchor="ctr" anchorCtr="0">
              <a:noAutofit/>
            </a:bodyPr>
            <a:lstStyle/>
            <a:p>
              <a:pPr lvl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CA" altLang="zh-CN" kern="1200" dirty="0">
                  <a:solidFill>
                    <a:schemeClr val="bg1"/>
                  </a:solidFill>
                </a:rPr>
                <a:t>Conclusion</a:t>
              </a:r>
              <a:endParaRPr lang="zh-CN" altLang="en-US" kern="1200" dirty="0">
                <a:solidFill>
                  <a:schemeClr val="bg1"/>
                </a:solidFill>
              </a:endParaRPr>
            </a:p>
          </p:txBody>
        </p:sp>
        <p:sp>
          <p:nvSpPr>
            <p:cNvPr id="26" name="任意多边形 25"/>
            <p:cNvSpPr/>
            <p:nvPr/>
          </p:nvSpPr>
          <p:spPr>
            <a:xfrm>
              <a:off x="3848438" y="4514975"/>
              <a:ext cx="3038394" cy="554635"/>
            </a:xfrm>
            <a:custGeom>
              <a:avLst/>
              <a:gdLst>
                <a:gd name="connsiteX0" fmla="*/ 0 w 924388"/>
                <a:gd name="connsiteY0" fmla="*/ 0 h 804217"/>
                <a:gd name="connsiteX1" fmla="*/ 924388 w 924388"/>
                <a:gd name="connsiteY1" fmla="*/ 0 h 804217"/>
                <a:gd name="connsiteX2" fmla="*/ 924388 w 924388"/>
                <a:gd name="connsiteY2" fmla="*/ 804217 h 804217"/>
                <a:gd name="connsiteX3" fmla="*/ 0 w 924388"/>
                <a:gd name="connsiteY3" fmla="*/ 804217 h 804217"/>
                <a:gd name="connsiteX4" fmla="*/ 0 w 924388"/>
                <a:gd name="connsiteY4" fmla="*/ 0 h 804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4388" h="804217">
                  <a:moveTo>
                    <a:pt x="924387" y="0"/>
                  </a:moveTo>
                  <a:lnTo>
                    <a:pt x="924387" y="804217"/>
                  </a:lnTo>
                  <a:lnTo>
                    <a:pt x="1" y="804217"/>
                  </a:lnTo>
                  <a:lnTo>
                    <a:pt x="1" y="0"/>
                  </a:lnTo>
                  <a:lnTo>
                    <a:pt x="924387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7630" tIns="87631" rIns="87631" bIns="87630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kern="1200" dirty="0">
                  <a:solidFill>
                    <a:schemeClr val="bg1"/>
                  </a:solidFill>
                </a:rPr>
                <a:t>Challenges</a:t>
              </a:r>
              <a:endParaRPr lang="zh-CN" altLang="en-US" kern="1200" dirty="0">
                <a:solidFill>
                  <a:schemeClr val="bg1"/>
                </a:solidFill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>
              <a:off x="4677060" y="4514978"/>
              <a:ext cx="1031617" cy="554632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8" name="任意多边形 27"/>
            <p:cNvSpPr/>
            <p:nvPr/>
          </p:nvSpPr>
          <p:spPr>
            <a:xfrm>
              <a:off x="2979883" y="4330100"/>
              <a:ext cx="804218" cy="924389"/>
            </a:xfrm>
            <a:custGeom>
              <a:avLst/>
              <a:gdLst>
                <a:gd name="connsiteX0" fmla="*/ 0 w 924388"/>
                <a:gd name="connsiteY0" fmla="*/ 402109 h 804217"/>
                <a:gd name="connsiteX1" fmla="*/ 201054 w 924388"/>
                <a:gd name="connsiteY1" fmla="*/ 0 h 804217"/>
                <a:gd name="connsiteX2" fmla="*/ 723334 w 924388"/>
                <a:gd name="connsiteY2" fmla="*/ 0 h 804217"/>
                <a:gd name="connsiteX3" fmla="*/ 924388 w 924388"/>
                <a:gd name="connsiteY3" fmla="*/ 402109 h 804217"/>
                <a:gd name="connsiteX4" fmla="*/ 723334 w 924388"/>
                <a:gd name="connsiteY4" fmla="*/ 804217 h 804217"/>
                <a:gd name="connsiteX5" fmla="*/ 201054 w 924388"/>
                <a:gd name="connsiteY5" fmla="*/ 804217 h 804217"/>
                <a:gd name="connsiteX6" fmla="*/ 0 w 924388"/>
                <a:gd name="connsiteY6" fmla="*/ 402109 h 804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4388" h="804217">
                  <a:moveTo>
                    <a:pt x="462193" y="0"/>
                  </a:moveTo>
                  <a:lnTo>
                    <a:pt x="924387" y="174917"/>
                  </a:lnTo>
                  <a:lnTo>
                    <a:pt x="924387" y="629300"/>
                  </a:lnTo>
                  <a:lnTo>
                    <a:pt x="462193" y="804217"/>
                  </a:lnTo>
                  <a:lnTo>
                    <a:pt x="1" y="629300"/>
                  </a:lnTo>
                  <a:lnTo>
                    <a:pt x="1" y="174917"/>
                  </a:lnTo>
                  <a:lnTo>
                    <a:pt x="462193" y="0"/>
                  </a:lnTo>
                  <a:close/>
                </a:path>
              </a:pathLst>
            </a:custGeom>
            <a:noFill/>
            <a:ln w="19050">
              <a:solidFill>
                <a:srgbClr val="1CACD5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5324" tIns="144051" rIns="125325" bIns="144050" numCol="1" spcCol="1270" anchor="ctr" anchorCtr="0">
              <a:noAutofit/>
            </a:bodyPr>
            <a:lstStyle/>
            <a:p>
              <a:pPr lvl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3600" kern="1200" dirty="0">
                  <a:solidFill>
                    <a:srgbClr val="002060"/>
                  </a:solidFill>
                </a:rPr>
                <a:t>5</a:t>
              </a:r>
              <a:endParaRPr lang="zh-CN" altLang="en-US" sz="3600" kern="1200" dirty="0">
                <a:solidFill>
                  <a:srgbClr val="002060"/>
                </a:solidFill>
              </a:endParaRPr>
            </a:p>
          </p:txBody>
        </p:sp>
      </p:grpSp>
      <p:sp useBgFill="1">
        <p:nvSpPr>
          <p:cNvPr id="11" name="文本框 10"/>
          <p:cNvSpPr txBox="1"/>
          <p:nvPr/>
        </p:nvSpPr>
        <p:spPr>
          <a:xfrm>
            <a:off x="222423" y="1438407"/>
            <a:ext cx="1861750" cy="46166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Agenda</a:t>
            </a:r>
            <a:endParaRPr lang="zh-CN" altLang="en-US" sz="2400" dirty="0"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51795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A71B499-419C-E740-B2E7-379F9DCAE54C}"/>
              </a:ext>
            </a:extLst>
          </p:cNvPr>
          <p:cNvSpPr txBox="1"/>
          <p:nvPr/>
        </p:nvSpPr>
        <p:spPr>
          <a:xfrm>
            <a:off x="576943" y="555172"/>
            <a:ext cx="36684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Challenges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3F8D1AD-5338-4F6F-88AC-F39C5958C65F}"/>
              </a:ext>
            </a:extLst>
          </p:cNvPr>
          <p:cNvSpPr/>
          <p:nvPr/>
        </p:nvSpPr>
        <p:spPr>
          <a:xfrm>
            <a:off x="576943" y="1260455"/>
            <a:ext cx="847284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Data Analysis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76829C8-90A8-499A-896C-B28DC4B2A8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38005"/>
            <a:ext cx="9144000" cy="2935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546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A71B499-419C-E740-B2E7-379F9DCAE54C}"/>
              </a:ext>
            </a:extLst>
          </p:cNvPr>
          <p:cNvSpPr txBox="1"/>
          <p:nvPr/>
        </p:nvSpPr>
        <p:spPr>
          <a:xfrm>
            <a:off x="576943" y="555172"/>
            <a:ext cx="36684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Challenges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3F8D1AD-5338-4F6F-88AC-F39C5958C65F}"/>
              </a:ext>
            </a:extLst>
          </p:cNvPr>
          <p:cNvSpPr/>
          <p:nvPr/>
        </p:nvSpPr>
        <p:spPr>
          <a:xfrm>
            <a:off x="576943" y="1260455"/>
            <a:ext cx="847284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Interpreting the negative </a:t>
            </a:r>
            <a:r>
              <a:rPr lang="en-CA" b="1" dirty="0"/>
              <a:t>R</a:t>
            </a:r>
            <a:r>
              <a:rPr lang="en-CA" b="1" baseline="30000" dirty="0"/>
              <a:t>2 </a:t>
            </a:r>
            <a:endParaRPr lang="en-US" dirty="0"/>
          </a:p>
        </p:txBody>
      </p:sp>
      <p:pic>
        <p:nvPicPr>
          <p:cNvPr id="5" name="Picture 4" descr="A picture containing photo, different&#10;&#10;Description generated with high confidence">
            <a:extLst>
              <a:ext uri="{FF2B5EF4-FFF2-40B4-BE49-F238E27FC236}">
                <a16:creationId xmlns:a16="http://schemas.microsoft.com/office/drawing/2014/main" id="{06FBA9C7-E9FE-40CE-AA65-C8949015FE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5511" y="1998162"/>
            <a:ext cx="5733058" cy="4195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364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-2273300" ty="-895350" sx="75000" sy="75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2215978" y="2817342"/>
            <a:ext cx="55111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THANK YOU</a:t>
            </a:r>
            <a:endParaRPr lang="zh-CN" altLang="en-US" sz="4000" b="1" dirty="0">
              <a:solidFill>
                <a:schemeClr val="bg1"/>
              </a:solidFill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77810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FFF"/>
            </a:gs>
            <a:gs pos="57000">
              <a:srgbClr val="E2E8EA"/>
            </a:gs>
            <a:gs pos="100000">
              <a:srgbClr val="D7DFE2"/>
            </a:gs>
          </a:gsLst>
          <a:lin ang="81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" name="文本框 3"/>
          <p:cNvSpPr txBox="1"/>
          <p:nvPr/>
        </p:nvSpPr>
        <p:spPr>
          <a:xfrm>
            <a:off x="592684" y="478228"/>
            <a:ext cx="8551316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Does the release of ‘R-rated’ </a:t>
            </a:r>
            <a:r>
              <a:rPr lang="en-US" altLang="zh-CN" sz="16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film</a:t>
            </a:r>
            <a:r>
              <a:rPr lang="en-US" altLang="zh-CN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/media have an influence on crime rates in the US?</a:t>
            </a:r>
            <a:endParaRPr lang="zh-CN" altLang="en-US" b="1" dirty="0"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409292" y="1738766"/>
            <a:ext cx="6175550" cy="4884698"/>
            <a:chOff x="1318252" y="2284349"/>
            <a:chExt cx="6175550" cy="3497465"/>
          </a:xfrm>
        </p:grpSpPr>
        <p:grpSp>
          <p:nvGrpSpPr>
            <p:cNvPr id="18" name="组合 17"/>
            <p:cNvGrpSpPr/>
            <p:nvPr/>
          </p:nvGrpSpPr>
          <p:grpSpPr>
            <a:xfrm>
              <a:off x="1318252" y="2284491"/>
              <a:ext cx="6095802" cy="1640598"/>
              <a:chOff x="1318252" y="2284491"/>
              <a:chExt cx="6095802" cy="1640598"/>
            </a:xfrm>
          </p:grpSpPr>
          <p:sp>
            <p:nvSpPr>
              <p:cNvPr id="10" name="矩形 9"/>
              <p:cNvSpPr/>
              <p:nvPr/>
            </p:nvSpPr>
            <p:spPr>
              <a:xfrm>
                <a:off x="1318252" y="2284491"/>
                <a:ext cx="6095802" cy="164059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1CACD5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矩形 10"/>
              <p:cNvSpPr/>
              <p:nvPr/>
            </p:nvSpPr>
            <p:spPr>
              <a:xfrm>
                <a:off x="1330444" y="2298614"/>
                <a:ext cx="1952906" cy="796539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2" name="文本框 11"/>
            <p:cNvSpPr txBox="1"/>
            <p:nvPr/>
          </p:nvSpPr>
          <p:spPr>
            <a:xfrm>
              <a:off x="1424238" y="2498309"/>
              <a:ext cx="1690155" cy="330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</a:rPr>
                <a:t>Hypothesis</a:t>
              </a:r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3336002" y="2284349"/>
              <a:ext cx="4157800" cy="15205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zh-CN" sz="1200" b="1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CN" sz="1200" dirty="0"/>
                <a:t>Media has historically had a large influence on society’s perception of violence and inappropriate behavior</a:t>
              </a:r>
            </a:p>
            <a:p>
              <a:endParaRPr lang="en-US" altLang="zh-CN" sz="1200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CA" sz="1200" dirty="0">
                  <a:latin typeface="Calibri" panose="020F0502020204030204" pitchFamily="34" charset="0"/>
                  <a:ea typeface="Calibri" panose="020F0502020204030204" pitchFamily="34" charset="0"/>
                </a:rPr>
                <a:t>Action movies may glamorize violence while some comedies normalize inappropriate language or illegal behaviour upon impressionable viewers</a:t>
              </a:r>
              <a:r>
                <a:rPr lang="en-CA" sz="1200" dirty="0"/>
                <a:t>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CA" sz="1200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CA" altLang="zh-CN" sz="1200" dirty="0"/>
                <a:t>Although viewing restrictions are set, access to these types of films are inevitable to adolescence and may still influence older viewers</a:t>
              </a:r>
              <a:endParaRPr lang="zh-CN" altLang="en-US" sz="1200" dirty="0"/>
            </a:p>
          </p:txBody>
        </p:sp>
        <p:grpSp>
          <p:nvGrpSpPr>
            <p:cNvPr id="19" name="组合 18"/>
            <p:cNvGrpSpPr/>
            <p:nvPr/>
          </p:nvGrpSpPr>
          <p:grpSpPr>
            <a:xfrm>
              <a:off x="1318252" y="4161997"/>
              <a:ext cx="6095802" cy="1378261"/>
              <a:chOff x="1318252" y="4161997"/>
              <a:chExt cx="6095802" cy="1378261"/>
            </a:xfrm>
          </p:grpSpPr>
          <p:sp>
            <p:nvSpPr>
              <p:cNvPr id="14" name="矩形 13"/>
              <p:cNvSpPr/>
              <p:nvPr/>
            </p:nvSpPr>
            <p:spPr>
              <a:xfrm>
                <a:off x="1318252" y="4161997"/>
                <a:ext cx="6095802" cy="137826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5" name="矩形 14"/>
              <p:cNvSpPr/>
              <p:nvPr/>
            </p:nvSpPr>
            <p:spPr>
              <a:xfrm>
                <a:off x="1330444" y="4175474"/>
                <a:ext cx="1952906" cy="550916"/>
              </a:xfrm>
              <a:prstGeom prst="rect">
                <a:avLst/>
              </a:prstGeom>
              <a:solidFill>
                <a:srgbClr val="1CACD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6" name="文本框 15"/>
            <p:cNvSpPr txBox="1"/>
            <p:nvPr/>
          </p:nvSpPr>
          <p:spPr>
            <a:xfrm>
              <a:off x="1506689" y="4182019"/>
              <a:ext cx="1607704" cy="5068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bg1"/>
                  </a:solidFill>
                </a:rPr>
                <a:t>Data Sets Used</a:t>
              </a:r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3336002" y="4261266"/>
              <a:ext cx="3986278" cy="15205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CA" altLang="zh-CN" sz="1200" dirty="0"/>
                <a:t>Total violent crime reported in the US from 1990-2017 (CSV file)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en-CA" altLang="zh-CN" sz="1200" dirty="0"/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CA" altLang="zh-CN" sz="1200" dirty="0"/>
                <a:t>Total violent crime of reported in the city of Chicago from 2010 – 2017 (sorted by type of violent crime (CSV file)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en-CA" altLang="zh-CN" sz="1200" dirty="0"/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CA" altLang="zh-CN" sz="1200" dirty="0"/>
                <a:t>Total number of R-Rated movies released in the US from 1990-2017 (CSV file)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en-CA" altLang="zh-CN" sz="1200" dirty="0"/>
            </a:p>
            <a:p>
              <a:endParaRPr lang="en-CA" altLang="zh-CN" sz="1200" dirty="0"/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zh-CN" altLang="en-US" sz="1200" dirty="0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F2FC42A2-C7F3-0F4D-9CFA-332F86D6C172}"/>
              </a:ext>
            </a:extLst>
          </p:cNvPr>
          <p:cNvSpPr/>
          <p:nvPr/>
        </p:nvSpPr>
        <p:spPr>
          <a:xfrm>
            <a:off x="940848" y="3309490"/>
            <a:ext cx="7441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/>
              <a:t>TRUE </a:t>
            </a:r>
          </a:p>
        </p:txBody>
      </p:sp>
      <p:sp>
        <p:nvSpPr>
          <p:cNvPr id="5" name="Down Arrow 4">
            <a:extLst>
              <a:ext uri="{FF2B5EF4-FFF2-40B4-BE49-F238E27FC236}">
                <a16:creationId xmlns:a16="http://schemas.microsoft.com/office/drawing/2014/main" id="{8C323918-923C-E34F-84B8-02E5AF07892D}"/>
              </a:ext>
            </a:extLst>
          </p:cNvPr>
          <p:cNvSpPr/>
          <p:nvPr/>
        </p:nvSpPr>
        <p:spPr>
          <a:xfrm>
            <a:off x="1163564" y="2862597"/>
            <a:ext cx="323067" cy="347588"/>
          </a:xfrm>
          <a:prstGeom prst="downArrow">
            <a:avLst/>
          </a:prstGeom>
          <a:solidFill>
            <a:srgbClr val="1CACD5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30F7071-1C1F-8D4B-8E76-7E2270311697}"/>
              </a:ext>
            </a:extLst>
          </p:cNvPr>
          <p:cNvSpPr/>
          <p:nvPr/>
        </p:nvSpPr>
        <p:spPr>
          <a:xfrm>
            <a:off x="-1805" y="5599931"/>
            <a:ext cx="2616944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100" b="1" dirty="0"/>
              <a:t>US statistics from </a:t>
            </a:r>
          </a:p>
          <a:p>
            <a:pPr algn="ctr"/>
            <a:r>
              <a:rPr lang="en-US" altLang="zh-CN" sz="1600" b="1" dirty="0"/>
              <a:t>1990-2017</a:t>
            </a:r>
          </a:p>
        </p:txBody>
      </p:sp>
      <p:sp>
        <p:nvSpPr>
          <p:cNvPr id="23" name="Down Arrow 22">
            <a:extLst>
              <a:ext uri="{FF2B5EF4-FFF2-40B4-BE49-F238E27FC236}">
                <a16:creationId xmlns:a16="http://schemas.microsoft.com/office/drawing/2014/main" id="{B50EC6D4-BA36-574C-B7C8-FD6AC131B28E}"/>
              </a:ext>
            </a:extLst>
          </p:cNvPr>
          <p:cNvSpPr/>
          <p:nvPr/>
        </p:nvSpPr>
        <p:spPr>
          <a:xfrm>
            <a:off x="1140064" y="5149406"/>
            <a:ext cx="323067" cy="347588"/>
          </a:xfrm>
          <a:prstGeom prst="downArrow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48737F7-334A-AE45-933D-438B6EACD1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6091" y="1887158"/>
            <a:ext cx="932146" cy="1377955"/>
          </a:xfrm>
          <a:prstGeom prst="rect">
            <a:avLst/>
          </a:prstGeom>
          <a:solidFill>
            <a:srgbClr val="1CACD5"/>
          </a:solidFill>
          <a:ln w="38100">
            <a:solidFill>
              <a:srgbClr val="1CACD5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4DE1144-F709-3B42-9FC1-92238130F7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8140" y="1875327"/>
            <a:ext cx="923142" cy="1389786"/>
          </a:xfrm>
          <a:prstGeom prst="rect">
            <a:avLst/>
          </a:prstGeom>
          <a:solidFill>
            <a:srgbClr val="1CACD5"/>
          </a:solidFill>
          <a:ln w="38100">
            <a:solidFill>
              <a:srgbClr val="1CACD5"/>
            </a:solidFill>
          </a:ln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9D1FE29-A1B2-9E4C-926B-3B20BBC69F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6922" y="2818432"/>
            <a:ext cx="988709" cy="1330609"/>
          </a:xfrm>
          <a:prstGeom prst="rect">
            <a:avLst/>
          </a:prstGeom>
          <a:solidFill>
            <a:srgbClr val="1CACD5"/>
          </a:solidFill>
          <a:ln w="38100">
            <a:solidFill>
              <a:srgbClr val="1CACD5"/>
            </a:solidFill>
          </a:ln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1571C609-EA63-8148-B85F-BF974BEF01D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713" b="18431"/>
          <a:stretch/>
        </p:blipFill>
        <p:spPr>
          <a:xfrm>
            <a:off x="7715636" y="1494086"/>
            <a:ext cx="264498" cy="271466"/>
          </a:xfrm>
          <a:prstGeom prst="rect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BEB59D62-C879-3747-A458-7F558ABA233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6959" y="5718102"/>
            <a:ext cx="757051" cy="50767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0FF3A094-CDC9-314F-8B41-6B4E264076B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7183" y="4601667"/>
            <a:ext cx="1647653" cy="1647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205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FFF"/>
            </a:gs>
            <a:gs pos="57000">
              <a:srgbClr val="E2E8EA"/>
            </a:gs>
            <a:gs pos="100000">
              <a:srgbClr val="D7DFE2"/>
            </a:gs>
          </a:gsLst>
          <a:lin ang="81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" name="文本框 3"/>
          <p:cNvSpPr txBox="1"/>
          <p:nvPr/>
        </p:nvSpPr>
        <p:spPr>
          <a:xfrm>
            <a:off x="518241" y="558956"/>
            <a:ext cx="7986984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Questions we will answer through our research:</a:t>
            </a:r>
            <a:endParaRPr lang="zh-CN" altLang="en-US" sz="2000" b="1" dirty="0"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4289370" y="1980153"/>
            <a:ext cx="3695223" cy="3917197"/>
            <a:chOff x="4511790" y="1600036"/>
            <a:chExt cx="3695223" cy="3917197"/>
          </a:xfrm>
        </p:grpSpPr>
        <p:grpSp>
          <p:nvGrpSpPr>
            <p:cNvPr id="5" name="组合 4"/>
            <p:cNvGrpSpPr/>
            <p:nvPr/>
          </p:nvGrpSpPr>
          <p:grpSpPr>
            <a:xfrm>
              <a:off x="4511790" y="1600036"/>
              <a:ext cx="3695223" cy="3917197"/>
              <a:chOff x="2915816" y="1061933"/>
              <a:chExt cx="3695223" cy="3917197"/>
            </a:xfrm>
            <a:solidFill>
              <a:schemeClr val="bg1">
                <a:lumMod val="85000"/>
              </a:schemeClr>
            </a:solidFill>
          </p:grpSpPr>
          <p:sp>
            <p:nvSpPr>
              <p:cNvPr id="6" name="Freeform 6"/>
              <p:cNvSpPr>
                <a:spLocks/>
              </p:cNvSpPr>
              <p:nvPr/>
            </p:nvSpPr>
            <p:spPr bwMode="auto">
              <a:xfrm>
                <a:off x="2915816" y="1066713"/>
                <a:ext cx="3695222" cy="3897654"/>
              </a:xfrm>
              <a:custGeom>
                <a:avLst/>
                <a:gdLst>
                  <a:gd name="T0" fmla="*/ 151 w 456"/>
                  <a:gd name="T1" fmla="*/ 0 h 481"/>
                  <a:gd name="T2" fmla="*/ 214 w 456"/>
                  <a:gd name="T3" fmla="*/ 58 h 481"/>
                  <a:gd name="T4" fmla="*/ 214 w 456"/>
                  <a:gd name="T5" fmla="*/ 56 h 481"/>
                  <a:gd name="T6" fmla="*/ 294 w 456"/>
                  <a:gd name="T7" fmla="*/ 106 h 481"/>
                  <a:gd name="T8" fmla="*/ 294 w 456"/>
                  <a:gd name="T9" fmla="*/ 106 h 481"/>
                  <a:gd name="T10" fmla="*/ 349 w 456"/>
                  <a:gd name="T11" fmla="*/ 91 h 481"/>
                  <a:gd name="T12" fmla="*/ 456 w 456"/>
                  <a:gd name="T13" fmla="*/ 198 h 481"/>
                  <a:gd name="T14" fmla="*/ 349 w 456"/>
                  <a:gd name="T15" fmla="*/ 305 h 481"/>
                  <a:gd name="T16" fmla="*/ 346 w 456"/>
                  <a:gd name="T17" fmla="*/ 304 h 481"/>
                  <a:gd name="T18" fmla="*/ 349 w 456"/>
                  <a:gd name="T19" fmla="*/ 305 h 481"/>
                  <a:gd name="T20" fmla="*/ 329 w 456"/>
                  <a:gd name="T21" fmla="*/ 388 h 481"/>
                  <a:gd name="T22" fmla="*/ 329 w 456"/>
                  <a:gd name="T23" fmla="*/ 387 h 481"/>
                  <a:gd name="T24" fmla="*/ 344 w 456"/>
                  <a:gd name="T25" fmla="*/ 426 h 481"/>
                  <a:gd name="T26" fmla="*/ 288 w 456"/>
                  <a:gd name="T27" fmla="*/ 481 h 481"/>
                  <a:gd name="T28" fmla="*/ 233 w 456"/>
                  <a:gd name="T29" fmla="*/ 426 h 481"/>
                  <a:gd name="T30" fmla="*/ 269 w 456"/>
                  <a:gd name="T31" fmla="*/ 374 h 481"/>
                  <a:gd name="T32" fmla="*/ 268 w 456"/>
                  <a:gd name="T33" fmla="*/ 374 h 481"/>
                  <a:gd name="T34" fmla="*/ 296 w 456"/>
                  <a:gd name="T35" fmla="*/ 291 h 481"/>
                  <a:gd name="T36" fmla="*/ 285 w 456"/>
                  <a:gd name="T37" fmla="*/ 283 h 481"/>
                  <a:gd name="T38" fmla="*/ 287 w 456"/>
                  <a:gd name="T39" fmla="*/ 284 h 481"/>
                  <a:gd name="T40" fmla="*/ 200 w 456"/>
                  <a:gd name="T41" fmla="*/ 353 h 481"/>
                  <a:gd name="T42" fmla="*/ 200 w 456"/>
                  <a:gd name="T43" fmla="*/ 352 h 481"/>
                  <a:gd name="T44" fmla="*/ 200 w 456"/>
                  <a:gd name="T45" fmla="*/ 359 h 481"/>
                  <a:gd name="T46" fmla="*/ 143 w 456"/>
                  <a:gd name="T47" fmla="*/ 416 h 481"/>
                  <a:gd name="T48" fmla="*/ 86 w 456"/>
                  <a:gd name="T49" fmla="*/ 359 h 481"/>
                  <a:gd name="T50" fmla="*/ 143 w 456"/>
                  <a:gd name="T51" fmla="*/ 302 h 481"/>
                  <a:gd name="T52" fmla="*/ 160 w 456"/>
                  <a:gd name="T53" fmla="*/ 305 h 481"/>
                  <a:gd name="T54" fmla="*/ 160 w 456"/>
                  <a:gd name="T55" fmla="*/ 304 h 481"/>
                  <a:gd name="T56" fmla="*/ 249 w 456"/>
                  <a:gd name="T57" fmla="*/ 236 h 481"/>
                  <a:gd name="T58" fmla="*/ 245 w 456"/>
                  <a:gd name="T59" fmla="*/ 224 h 481"/>
                  <a:gd name="T60" fmla="*/ 246 w 456"/>
                  <a:gd name="T61" fmla="*/ 227 h 481"/>
                  <a:gd name="T62" fmla="*/ 139 w 456"/>
                  <a:gd name="T63" fmla="*/ 240 h 481"/>
                  <a:gd name="T64" fmla="*/ 139 w 456"/>
                  <a:gd name="T65" fmla="*/ 239 h 481"/>
                  <a:gd name="T66" fmla="*/ 75 w 456"/>
                  <a:gd name="T67" fmla="*/ 274 h 481"/>
                  <a:gd name="T68" fmla="*/ 0 w 456"/>
                  <a:gd name="T69" fmla="*/ 199 h 481"/>
                  <a:gd name="T70" fmla="*/ 75 w 456"/>
                  <a:gd name="T71" fmla="*/ 123 h 481"/>
                  <a:gd name="T72" fmla="*/ 141 w 456"/>
                  <a:gd name="T73" fmla="*/ 161 h 481"/>
                  <a:gd name="T74" fmla="*/ 141 w 456"/>
                  <a:gd name="T75" fmla="*/ 161 h 481"/>
                  <a:gd name="T76" fmla="*/ 246 w 456"/>
                  <a:gd name="T77" fmla="*/ 170 h 481"/>
                  <a:gd name="T78" fmla="*/ 157 w 456"/>
                  <a:gd name="T79" fmla="*/ 127 h 481"/>
                  <a:gd name="T80" fmla="*/ 157 w 456"/>
                  <a:gd name="T81" fmla="*/ 127 h 481"/>
                  <a:gd name="T82" fmla="*/ 151 w 456"/>
                  <a:gd name="T83" fmla="*/ 128 h 481"/>
                  <a:gd name="T84" fmla="*/ 87 w 456"/>
                  <a:gd name="T85" fmla="*/ 64 h 481"/>
                  <a:gd name="T86" fmla="*/ 151 w 456"/>
                  <a:gd name="T87" fmla="*/ 0 h 4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456" h="481">
                    <a:moveTo>
                      <a:pt x="151" y="0"/>
                    </a:moveTo>
                    <a:cubicBezTo>
                      <a:pt x="184" y="0"/>
                      <a:pt x="211" y="25"/>
                      <a:pt x="214" y="58"/>
                    </a:cubicBezTo>
                    <a:cubicBezTo>
                      <a:pt x="214" y="57"/>
                      <a:pt x="214" y="57"/>
                      <a:pt x="214" y="56"/>
                    </a:cubicBezTo>
                    <a:cubicBezTo>
                      <a:pt x="238" y="102"/>
                      <a:pt x="265" y="119"/>
                      <a:pt x="294" y="106"/>
                    </a:cubicBezTo>
                    <a:cubicBezTo>
                      <a:pt x="294" y="106"/>
                      <a:pt x="294" y="106"/>
                      <a:pt x="294" y="106"/>
                    </a:cubicBezTo>
                    <a:cubicBezTo>
                      <a:pt x="310" y="96"/>
                      <a:pt x="329" y="91"/>
                      <a:pt x="349" y="91"/>
                    </a:cubicBezTo>
                    <a:cubicBezTo>
                      <a:pt x="408" y="91"/>
                      <a:pt x="456" y="138"/>
                      <a:pt x="456" y="198"/>
                    </a:cubicBezTo>
                    <a:cubicBezTo>
                      <a:pt x="456" y="257"/>
                      <a:pt x="408" y="305"/>
                      <a:pt x="349" y="305"/>
                    </a:cubicBezTo>
                    <a:cubicBezTo>
                      <a:pt x="348" y="305"/>
                      <a:pt x="347" y="305"/>
                      <a:pt x="346" y="304"/>
                    </a:cubicBezTo>
                    <a:cubicBezTo>
                      <a:pt x="347" y="305"/>
                      <a:pt x="348" y="305"/>
                      <a:pt x="349" y="305"/>
                    </a:cubicBezTo>
                    <a:cubicBezTo>
                      <a:pt x="327" y="333"/>
                      <a:pt x="320" y="361"/>
                      <a:pt x="329" y="388"/>
                    </a:cubicBezTo>
                    <a:cubicBezTo>
                      <a:pt x="329" y="387"/>
                      <a:pt x="329" y="387"/>
                      <a:pt x="329" y="387"/>
                    </a:cubicBezTo>
                    <a:cubicBezTo>
                      <a:pt x="338" y="397"/>
                      <a:pt x="344" y="411"/>
                      <a:pt x="344" y="426"/>
                    </a:cubicBezTo>
                    <a:cubicBezTo>
                      <a:pt x="344" y="456"/>
                      <a:pt x="319" y="481"/>
                      <a:pt x="288" y="481"/>
                    </a:cubicBezTo>
                    <a:cubicBezTo>
                      <a:pt x="258" y="481"/>
                      <a:pt x="233" y="456"/>
                      <a:pt x="233" y="426"/>
                    </a:cubicBezTo>
                    <a:cubicBezTo>
                      <a:pt x="233" y="402"/>
                      <a:pt x="248" y="381"/>
                      <a:pt x="269" y="374"/>
                    </a:cubicBezTo>
                    <a:cubicBezTo>
                      <a:pt x="269" y="374"/>
                      <a:pt x="269" y="374"/>
                      <a:pt x="268" y="374"/>
                    </a:cubicBezTo>
                    <a:cubicBezTo>
                      <a:pt x="292" y="351"/>
                      <a:pt x="301" y="323"/>
                      <a:pt x="296" y="291"/>
                    </a:cubicBezTo>
                    <a:cubicBezTo>
                      <a:pt x="302" y="294"/>
                      <a:pt x="286" y="284"/>
                      <a:pt x="285" y="283"/>
                    </a:cubicBezTo>
                    <a:cubicBezTo>
                      <a:pt x="286" y="284"/>
                      <a:pt x="286" y="284"/>
                      <a:pt x="287" y="284"/>
                    </a:cubicBezTo>
                    <a:cubicBezTo>
                      <a:pt x="259" y="282"/>
                      <a:pt x="230" y="305"/>
                      <a:pt x="200" y="353"/>
                    </a:cubicBezTo>
                    <a:cubicBezTo>
                      <a:pt x="200" y="352"/>
                      <a:pt x="200" y="352"/>
                      <a:pt x="200" y="352"/>
                    </a:cubicBezTo>
                    <a:cubicBezTo>
                      <a:pt x="200" y="354"/>
                      <a:pt x="200" y="357"/>
                      <a:pt x="200" y="359"/>
                    </a:cubicBezTo>
                    <a:cubicBezTo>
                      <a:pt x="200" y="391"/>
                      <a:pt x="175" y="416"/>
                      <a:pt x="143" y="416"/>
                    </a:cubicBezTo>
                    <a:cubicBezTo>
                      <a:pt x="112" y="416"/>
                      <a:pt x="86" y="391"/>
                      <a:pt x="86" y="359"/>
                    </a:cubicBezTo>
                    <a:cubicBezTo>
                      <a:pt x="86" y="328"/>
                      <a:pt x="112" y="302"/>
                      <a:pt x="143" y="302"/>
                    </a:cubicBezTo>
                    <a:cubicBezTo>
                      <a:pt x="149" y="302"/>
                      <a:pt x="155" y="303"/>
                      <a:pt x="160" y="305"/>
                    </a:cubicBezTo>
                    <a:cubicBezTo>
                      <a:pt x="160" y="304"/>
                      <a:pt x="160" y="304"/>
                      <a:pt x="160" y="304"/>
                    </a:cubicBezTo>
                    <a:cubicBezTo>
                      <a:pt x="209" y="296"/>
                      <a:pt x="239" y="274"/>
                      <a:pt x="249" y="236"/>
                    </a:cubicBezTo>
                    <a:cubicBezTo>
                      <a:pt x="250" y="237"/>
                      <a:pt x="246" y="227"/>
                      <a:pt x="245" y="224"/>
                    </a:cubicBezTo>
                    <a:cubicBezTo>
                      <a:pt x="246" y="225"/>
                      <a:pt x="246" y="226"/>
                      <a:pt x="246" y="227"/>
                    </a:cubicBezTo>
                    <a:cubicBezTo>
                      <a:pt x="207" y="206"/>
                      <a:pt x="171" y="210"/>
                      <a:pt x="139" y="240"/>
                    </a:cubicBezTo>
                    <a:cubicBezTo>
                      <a:pt x="139" y="239"/>
                      <a:pt x="139" y="239"/>
                      <a:pt x="139" y="239"/>
                    </a:cubicBezTo>
                    <a:cubicBezTo>
                      <a:pt x="126" y="260"/>
                      <a:pt x="102" y="274"/>
                      <a:pt x="75" y="274"/>
                    </a:cubicBezTo>
                    <a:cubicBezTo>
                      <a:pt x="34" y="274"/>
                      <a:pt x="0" y="240"/>
                      <a:pt x="0" y="199"/>
                    </a:cubicBezTo>
                    <a:cubicBezTo>
                      <a:pt x="0" y="157"/>
                      <a:pt x="34" y="123"/>
                      <a:pt x="75" y="123"/>
                    </a:cubicBezTo>
                    <a:cubicBezTo>
                      <a:pt x="103" y="123"/>
                      <a:pt x="128" y="138"/>
                      <a:pt x="141" y="161"/>
                    </a:cubicBezTo>
                    <a:cubicBezTo>
                      <a:pt x="141" y="161"/>
                      <a:pt x="141" y="161"/>
                      <a:pt x="141" y="161"/>
                    </a:cubicBezTo>
                    <a:cubicBezTo>
                      <a:pt x="176" y="187"/>
                      <a:pt x="211" y="190"/>
                      <a:pt x="246" y="170"/>
                    </a:cubicBezTo>
                    <a:cubicBezTo>
                      <a:pt x="237" y="141"/>
                      <a:pt x="207" y="127"/>
                      <a:pt x="157" y="127"/>
                    </a:cubicBezTo>
                    <a:cubicBezTo>
                      <a:pt x="157" y="127"/>
                      <a:pt x="157" y="127"/>
                      <a:pt x="157" y="127"/>
                    </a:cubicBezTo>
                    <a:cubicBezTo>
                      <a:pt x="155" y="128"/>
                      <a:pt x="153" y="128"/>
                      <a:pt x="151" y="128"/>
                    </a:cubicBezTo>
                    <a:cubicBezTo>
                      <a:pt x="116" y="128"/>
                      <a:pt x="87" y="99"/>
                      <a:pt x="87" y="64"/>
                    </a:cubicBezTo>
                    <a:cubicBezTo>
                      <a:pt x="87" y="29"/>
                      <a:pt x="116" y="0"/>
                      <a:pt x="15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zh-CN" altLang="en-US" kern="0">
                  <a:solidFill>
                    <a:prstClr val="black"/>
                  </a:solidFill>
                  <a:latin typeface="Calibri"/>
                  <a:ea typeface="宋体"/>
                </a:endParaRPr>
              </a:p>
            </p:txBody>
          </p:sp>
          <p:sp>
            <p:nvSpPr>
              <p:cNvPr id="7" name="椭圆 6"/>
              <p:cNvSpPr/>
              <p:nvPr/>
            </p:nvSpPr>
            <p:spPr>
              <a:xfrm>
                <a:off x="2916361" y="2065130"/>
                <a:ext cx="1224000" cy="1224000"/>
              </a:xfrm>
              <a:prstGeom prst="ellipse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kern="0">
                  <a:solidFill>
                    <a:prstClr val="white"/>
                  </a:solidFill>
                  <a:latin typeface="Calibri"/>
                  <a:ea typeface="宋体"/>
                </a:endParaRPr>
              </a:p>
            </p:txBody>
          </p:sp>
          <p:sp>
            <p:nvSpPr>
              <p:cNvPr id="8" name="椭圆 7"/>
              <p:cNvSpPr/>
              <p:nvPr/>
            </p:nvSpPr>
            <p:spPr>
              <a:xfrm>
                <a:off x="4898025" y="1809821"/>
                <a:ext cx="1713014" cy="1713014"/>
              </a:xfrm>
              <a:prstGeom prst="ellipse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kern="0">
                  <a:solidFill>
                    <a:prstClr val="white"/>
                  </a:solidFill>
                  <a:latin typeface="Calibri"/>
                  <a:ea typeface="宋体"/>
                </a:endParaRPr>
              </a:p>
            </p:txBody>
          </p:sp>
          <p:sp>
            <p:nvSpPr>
              <p:cNvPr id="9" name="椭圆 8"/>
              <p:cNvSpPr/>
              <p:nvPr/>
            </p:nvSpPr>
            <p:spPr>
              <a:xfrm>
                <a:off x="3618180" y="1061933"/>
                <a:ext cx="1044000" cy="1044000"/>
              </a:xfrm>
              <a:prstGeom prst="ellipse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kern="0">
                  <a:solidFill>
                    <a:prstClr val="white"/>
                  </a:solidFill>
                  <a:latin typeface="Calibri"/>
                  <a:ea typeface="宋体"/>
                </a:endParaRPr>
              </a:p>
            </p:txBody>
          </p:sp>
          <p:cxnSp>
            <p:nvCxnSpPr>
              <p:cNvPr id="10" name="直接连接符 9"/>
              <p:cNvCxnSpPr/>
              <p:nvPr/>
            </p:nvCxnSpPr>
            <p:spPr>
              <a:xfrm rot="180000">
                <a:off x="4448190" y="1809821"/>
                <a:ext cx="771882" cy="490250"/>
              </a:xfrm>
              <a:prstGeom prst="line">
                <a:avLst/>
              </a:prstGeom>
              <a:grpFill/>
              <a:ln w="9525" cap="flat" cmpd="sng" algn="ctr">
                <a:solidFill>
                  <a:sysClr val="window" lastClr="FFFFFF"/>
                </a:solidFill>
                <a:prstDash val="dash"/>
              </a:ln>
              <a:effectLst/>
            </p:spPr>
          </p:cxnSp>
          <p:sp>
            <p:nvSpPr>
              <p:cNvPr id="12" name="椭圆 11"/>
              <p:cNvSpPr/>
              <p:nvPr/>
            </p:nvSpPr>
            <p:spPr>
              <a:xfrm>
                <a:off x="3606367" y="3510025"/>
                <a:ext cx="936000" cy="936000"/>
              </a:xfrm>
              <a:prstGeom prst="ellipse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kern="0">
                  <a:solidFill>
                    <a:prstClr val="white"/>
                  </a:solidFill>
                  <a:latin typeface="Calibri"/>
                  <a:ea typeface="宋体"/>
                </a:endParaRPr>
              </a:p>
            </p:txBody>
          </p:sp>
          <p:cxnSp>
            <p:nvCxnSpPr>
              <p:cNvPr id="13" name="直接连接符 12"/>
              <p:cNvCxnSpPr/>
              <p:nvPr/>
            </p:nvCxnSpPr>
            <p:spPr>
              <a:xfrm rot="21480000" flipV="1">
                <a:off x="4211960" y="3028279"/>
                <a:ext cx="1065570" cy="852793"/>
              </a:xfrm>
              <a:prstGeom prst="line">
                <a:avLst/>
              </a:prstGeom>
              <a:grpFill/>
              <a:ln w="9525" cap="flat" cmpd="sng" algn="ctr">
                <a:solidFill>
                  <a:sysClr val="window" lastClr="FFFFFF"/>
                </a:solidFill>
                <a:prstDash val="dash"/>
              </a:ln>
              <a:effectLst/>
            </p:spPr>
          </p:cxnSp>
          <p:sp>
            <p:nvSpPr>
              <p:cNvPr id="14" name="椭圆 13"/>
              <p:cNvSpPr/>
              <p:nvPr/>
            </p:nvSpPr>
            <p:spPr>
              <a:xfrm>
                <a:off x="4787756" y="4042758"/>
                <a:ext cx="936372" cy="936372"/>
              </a:xfrm>
              <a:prstGeom prst="ellipse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kern="0">
                  <a:solidFill>
                    <a:prstClr val="white"/>
                  </a:solidFill>
                  <a:latin typeface="Calibri"/>
                  <a:ea typeface="宋体"/>
                </a:endParaRPr>
              </a:p>
            </p:txBody>
          </p:sp>
          <p:cxnSp>
            <p:nvCxnSpPr>
              <p:cNvPr id="15" name="直接连接符 14"/>
              <p:cNvCxnSpPr/>
              <p:nvPr/>
            </p:nvCxnSpPr>
            <p:spPr>
              <a:xfrm rot="19380000" flipV="1">
                <a:off x="4912582" y="3345271"/>
                <a:ext cx="1065570" cy="852793"/>
              </a:xfrm>
              <a:prstGeom prst="line">
                <a:avLst/>
              </a:prstGeom>
              <a:grpFill/>
              <a:ln w="9525" cap="flat" cmpd="sng" algn="ctr">
                <a:solidFill>
                  <a:sysClr val="window" lastClr="FFFFFF"/>
                </a:solidFill>
                <a:prstDash val="dash"/>
              </a:ln>
              <a:effectLst/>
            </p:spPr>
          </p:cxnSp>
        </p:grpSp>
        <p:grpSp>
          <p:nvGrpSpPr>
            <p:cNvPr id="35" name="组合 34"/>
            <p:cNvGrpSpPr/>
            <p:nvPr/>
          </p:nvGrpSpPr>
          <p:grpSpPr>
            <a:xfrm>
              <a:off x="5317687" y="1701980"/>
              <a:ext cx="846000" cy="846000"/>
              <a:chOff x="5317687" y="1701980"/>
              <a:chExt cx="846000" cy="846000"/>
            </a:xfrm>
          </p:grpSpPr>
          <p:sp>
            <p:nvSpPr>
              <p:cNvPr id="17" name="椭圆 16"/>
              <p:cNvSpPr/>
              <p:nvPr/>
            </p:nvSpPr>
            <p:spPr>
              <a:xfrm>
                <a:off x="5317687" y="1701980"/>
                <a:ext cx="846000" cy="846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89000"/>
                    </a:schemeClr>
                  </a:gs>
                  <a:gs pos="23000">
                    <a:schemeClr val="accent3">
                      <a:lumMod val="89000"/>
                    </a:schemeClr>
                  </a:gs>
                  <a:gs pos="69000">
                    <a:schemeClr val="accent3">
                      <a:lumMod val="75000"/>
                    </a:schemeClr>
                  </a:gs>
                  <a:gs pos="97000">
                    <a:schemeClr val="accent3">
                      <a:lumMod val="7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 w="25400" cap="flat" cmpd="sng" algn="ctr">
                <a:noFill/>
                <a:prstDash val="solid"/>
              </a:ln>
              <a:effectLst>
                <a:outerShdw blurRad="76200" dist="25400" dir="24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kern="0" dirty="0">
                  <a:solidFill>
                    <a:prstClr val="white"/>
                  </a:solidFill>
                  <a:latin typeface="Calibri"/>
                  <a:ea typeface="宋体"/>
                </a:endParaRPr>
              </a:p>
            </p:txBody>
          </p:sp>
          <p:sp>
            <p:nvSpPr>
              <p:cNvPr id="18" name="TextBox 298"/>
              <p:cNvSpPr txBox="1"/>
              <p:nvPr/>
            </p:nvSpPr>
            <p:spPr>
              <a:xfrm>
                <a:off x="5405988" y="1860463"/>
                <a:ext cx="64633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defRPr/>
                </a:pPr>
                <a:r>
                  <a:rPr lang="en-US" altLang="zh-CN" sz="3600" kern="0" dirty="0">
                    <a:solidFill>
                      <a:prstClr val="white"/>
                    </a:solidFill>
                    <a:effectLst>
                      <a:innerShdw blurRad="63500" dist="50800" dir="13500000">
                        <a:prstClr val="black">
                          <a:alpha val="50000"/>
                        </a:prstClr>
                      </a:innerShdw>
                    </a:effectLst>
                    <a:latin typeface="Kozuka Gothic Pro B" pitchFamily="34" charset="-128"/>
                    <a:ea typeface="Kozuka Gothic Pro B" pitchFamily="34" charset="-128"/>
                  </a:rPr>
                  <a:t>01</a:t>
                </a:r>
                <a:endParaRPr lang="zh-CN" altLang="en-US" sz="3600" kern="0" dirty="0">
                  <a:solidFill>
                    <a:prstClr val="white"/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  <a:latin typeface="Kozuka Gothic Pro B" pitchFamily="34" charset="-128"/>
                  <a:ea typeface="Kozuka Gothic Pro B" pitchFamily="34" charset="-128"/>
                </a:endParaRPr>
              </a:p>
            </p:txBody>
          </p:sp>
        </p:grpSp>
        <p:grpSp>
          <p:nvGrpSpPr>
            <p:cNvPr id="36" name="组合 35"/>
            <p:cNvGrpSpPr/>
            <p:nvPr/>
          </p:nvGrpSpPr>
          <p:grpSpPr>
            <a:xfrm>
              <a:off x="4618082" y="2705268"/>
              <a:ext cx="1026000" cy="1026000"/>
              <a:chOff x="4618082" y="2705268"/>
              <a:chExt cx="1026000" cy="1026000"/>
            </a:xfrm>
          </p:grpSpPr>
          <p:sp>
            <p:nvSpPr>
              <p:cNvPr id="20" name="椭圆 19"/>
              <p:cNvSpPr/>
              <p:nvPr/>
            </p:nvSpPr>
            <p:spPr>
              <a:xfrm>
                <a:off x="4618082" y="2705268"/>
                <a:ext cx="1026000" cy="1026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40000"/>
                      <a:lumOff val="60000"/>
                    </a:schemeClr>
                  </a:gs>
                  <a:gs pos="46000">
                    <a:schemeClr val="accent3">
                      <a:lumMod val="95000"/>
                      <a:lumOff val="5000"/>
                    </a:schemeClr>
                  </a:gs>
                  <a:gs pos="100000">
                    <a:schemeClr val="accent3">
                      <a:lumMod val="60000"/>
                    </a:schemeClr>
                  </a:gs>
                </a:gsLst>
                <a:path path="circle">
                  <a:fillToRect l="50000" t="130000" r="50000" b="-30000"/>
                </a:path>
                <a:tileRect/>
              </a:gradFill>
              <a:ln w="25400" cap="flat" cmpd="sng" algn="ctr">
                <a:noFill/>
                <a:prstDash val="solid"/>
              </a:ln>
              <a:effectLst>
                <a:outerShdw blurRad="101600" dist="25400" algn="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kern="0">
                  <a:solidFill>
                    <a:prstClr val="white"/>
                  </a:solidFill>
                  <a:latin typeface="Calibri"/>
                  <a:ea typeface="宋体"/>
                </a:endParaRPr>
              </a:p>
            </p:txBody>
          </p:sp>
          <p:sp>
            <p:nvSpPr>
              <p:cNvPr id="21" name="TextBox 301"/>
              <p:cNvSpPr txBox="1"/>
              <p:nvPr/>
            </p:nvSpPr>
            <p:spPr>
              <a:xfrm>
                <a:off x="4701644" y="2899494"/>
                <a:ext cx="748923" cy="769441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pPr>
                  <a:defRPr/>
                </a:pPr>
                <a:r>
                  <a:rPr lang="en-US" altLang="zh-CN" sz="4400" kern="0" dirty="0">
                    <a:solidFill>
                      <a:prstClr val="white"/>
                    </a:solidFill>
                    <a:effectLst>
                      <a:innerShdw blurRad="63500" dist="50800" dir="10800000">
                        <a:prstClr val="black">
                          <a:alpha val="50000"/>
                        </a:prstClr>
                      </a:innerShdw>
                    </a:effectLst>
                    <a:latin typeface="Kozuka Gothic Pro B" pitchFamily="34" charset="-128"/>
                    <a:ea typeface="Kozuka Gothic Pro B" pitchFamily="34" charset="-128"/>
                  </a:rPr>
                  <a:t>02</a:t>
                </a:r>
                <a:endParaRPr lang="zh-CN" altLang="en-US" sz="4400" kern="0" dirty="0">
                  <a:solidFill>
                    <a:prstClr val="white"/>
                  </a:solidFill>
                  <a:effectLst>
                    <a:innerShdw blurRad="63500" dist="50800" dir="10800000">
                      <a:prstClr val="black">
                        <a:alpha val="50000"/>
                      </a:prstClr>
                    </a:innerShdw>
                  </a:effectLst>
                  <a:latin typeface="Kozuka Gothic Pro B" pitchFamily="34" charset="-128"/>
                  <a:ea typeface="Kozuka Gothic Pro B" pitchFamily="34" charset="-128"/>
                </a:endParaRPr>
              </a:p>
            </p:txBody>
          </p:sp>
        </p:grpSp>
        <p:grpSp>
          <p:nvGrpSpPr>
            <p:cNvPr id="32" name="组合 31"/>
            <p:cNvGrpSpPr/>
            <p:nvPr/>
          </p:nvGrpSpPr>
          <p:grpSpPr>
            <a:xfrm>
              <a:off x="5288163" y="4142026"/>
              <a:ext cx="756000" cy="756000"/>
              <a:chOff x="5288163" y="4142026"/>
              <a:chExt cx="756000" cy="756000"/>
            </a:xfrm>
          </p:grpSpPr>
          <p:sp>
            <p:nvSpPr>
              <p:cNvPr id="23" name="椭圆 22"/>
              <p:cNvSpPr/>
              <p:nvPr/>
            </p:nvSpPr>
            <p:spPr>
              <a:xfrm>
                <a:off x="5288163" y="4142026"/>
                <a:ext cx="756000" cy="756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89000"/>
                    </a:schemeClr>
                  </a:gs>
                  <a:gs pos="23000">
                    <a:schemeClr val="accent3">
                      <a:lumMod val="89000"/>
                    </a:schemeClr>
                  </a:gs>
                  <a:gs pos="69000">
                    <a:schemeClr val="accent3">
                      <a:lumMod val="75000"/>
                    </a:schemeClr>
                  </a:gs>
                  <a:gs pos="97000">
                    <a:schemeClr val="accent3">
                      <a:lumMod val="7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 w="25400" cap="flat" cmpd="sng" algn="ctr">
                <a:noFill/>
                <a:prstDash val="solid"/>
              </a:ln>
              <a:effectLst>
                <a:outerShdw blurRad="76200" dist="25400" dir="20400000" algn="b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kern="0">
                  <a:solidFill>
                    <a:prstClr val="white"/>
                  </a:solidFill>
                  <a:latin typeface="Calibri"/>
                  <a:ea typeface="宋体"/>
                </a:endParaRPr>
              </a:p>
            </p:txBody>
          </p:sp>
          <p:sp>
            <p:nvSpPr>
              <p:cNvPr id="24" name="TextBox 304"/>
              <p:cNvSpPr txBox="1"/>
              <p:nvPr/>
            </p:nvSpPr>
            <p:spPr>
              <a:xfrm>
                <a:off x="5344503" y="4269622"/>
                <a:ext cx="59503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defRPr/>
                </a:pPr>
                <a:r>
                  <a:rPr lang="en-US" altLang="zh-CN" sz="3200" kern="0" dirty="0">
                    <a:solidFill>
                      <a:prstClr val="white"/>
                    </a:solidFill>
                    <a:effectLst>
                      <a:innerShdw blurRad="63500" dist="50800" dir="8100000">
                        <a:prstClr val="black">
                          <a:alpha val="50000"/>
                        </a:prstClr>
                      </a:innerShdw>
                    </a:effectLst>
                    <a:latin typeface="Kozuka Gothic Pro B" pitchFamily="34" charset="-128"/>
                    <a:ea typeface="Kozuka Gothic Pro B" pitchFamily="34" charset="-128"/>
                  </a:rPr>
                  <a:t>03</a:t>
                </a:r>
                <a:endParaRPr lang="zh-CN" altLang="en-US" sz="3200" kern="0" dirty="0">
                  <a:solidFill>
                    <a:prstClr val="white"/>
                  </a:solidFill>
                  <a:effectLst>
                    <a:innerShdw blurRad="63500" dist="50800" dir="8100000">
                      <a:prstClr val="black">
                        <a:alpha val="50000"/>
                      </a:prstClr>
                    </a:innerShdw>
                  </a:effectLst>
                  <a:latin typeface="Kozuka Gothic Pro B" pitchFamily="34" charset="-128"/>
                  <a:ea typeface="Kozuka Gothic Pro B" pitchFamily="34" charset="-128"/>
                </a:endParaRPr>
              </a:p>
            </p:txBody>
          </p:sp>
        </p:grpSp>
        <p:grpSp>
          <p:nvGrpSpPr>
            <p:cNvPr id="31" name="组合 30"/>
            <p:cNvGrpSpPr/>
            <p:nvPr/>
          </p:nvGrpSpPr>
          <p:grpSpPr>
            <a:xfrm>
              <a:off x="6478598" y="4675729"/>
              <a:ext cx="756160" cy="756160"/>
              <a:chOff x="6478598" y="4675729"/>
              <a:chExt cx="756160" cy="756160"/>
            </a:xfrm>
          </p:grpSpPr>
          <p:sp>
            <p:nvSpPr>
              <p:cNvPr id="26" name="椭圆 25"/>
              <p:cNvSpPr/>
              <p:nvPr/>
            </p:nvSpPr>
            <p:spPr>
              <a:xfrm>
                <a:off x="6478598" y="4675729"/>
                <a:ext cx="756160" cy="756160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89000"/>
                    </a:schemeClr>
                  </a:gs>
                  <a:gs pos="23000">
                    <a:schemeClr val="accent3">
                      <a:lumMod val="89000"/>
                    </a:schemeClr>
                  </a:gs>
                  <a:gs pos="69000">
                    <a:schemeClr val="accent3">
                      <a:lumMod val="75000"/>
                    </a:schemeClr>
                  </a:gs>
                  <a:gs pos="97000">
                    <a:schemeClr val="accent3">
                      <a:lumMod val="7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 w="25400" cap="flat" cmpd="sng" algn="ctr">
                <a:noFill/>
                <a:prstDash val="solid"/>
              </a:ln>
              <a:effectLst>
                <a:outerShdw blurRad="76200" dist="25400" dir="18000000" algn="b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kern="0">
                  <a:solidFill>
                    <a:prstClr val="white"/>
                  </a:solidFill>
                  <a:latin typeface="Calibri"/>
                  <a:ea typeface="宋体"/>
                </a:endParaRPr>
              </a:p>
            </p:txBody>
          </p:sp>
          <p:sp>
            <p:nvSpPr>
              <p:cNvPr id="27" name="TextBox 307"/>
              <p:cNvSpPr txBox="1"/>
              <p:nvPr/>
            </p:nvSpPr>
            <p:spPr>
              <a:xfrm>
                <a:off x="6543882" y="4797036"/>
                <a:ext cx="59503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defRPr/>
                </a:pPr>
                <a:r>
                  <a:rPr lang="en-US" altLang="zh-CN" sz="3200" kern="0" dirty="0">
                    <a:solidFill>
                      <a:prstClr val="white"/>
                    </a:solidFill>
                    <a:effectLst>
                      <a:innerShdw blurRad="63500" dist="50800" dir="5400000">
                        <a:prstClr val="black">
                          <a:alpha val="50000"/>
                        </a:prstClr>
                      </a:innerShdw>
                    </a:effectLst>
                    <a:latin typeface="Kozuka Gothic Pro B" pitchFamily="34" charset="-128"/>
                    <a:ea typeface="Kozuka Gothic Pro B" pitchFamily="34" charset="-128"/>
                  </a:rPr>
                  <a:t>04</a:t>
                </a:r>
                <a:endParaRPr lang="zh-CN" altLang="en-US" sz="3200" kern="0" dirty="0">
                  <a:solidFill>
                    <a:prstClr val="white"/>
                  </a:solidFill>
                  <a:effectLst>
                    <a:innerShdw blurRad="63500" dist="50800" dir="5400000">
                      <a:prstClr val="black">
                        <a:alpha val="50000"/>
                      </a:prstClr>
                    </a:innerShdw>
                  </a:effectLst>
                  <a:latin typeface="Kozuka Gothic Pro B" pitchFamily="34" charset="-128"/>
                  <a:ea typeface="Kozuka Gothic Pro B" pitchFamily="34" charset="-128"/>
                </a:endParaRPr>
              </a:p>
            </p:txBody>
          </p:sp>
        </p:grpSp>
        <p:cxnSp>
          <p:nvCxnSpPr>
            <p:cNvPr id="37" name="直接连接符 36"/>
            <p:cNvCxnSpPr/>
            <p:nvPr/>
          </p:nvCxnSpPr>
          <p:spPr>
            <a:xfrm flipV="1">
              <a:off x="5642020" y="3201493"/>
              <a:ext cx="1097036" cy="15896"/>
            </a:xfrm>
            <a:prstGeom prst="line">
              <a:avLst/>
            </a:prstGeom>
            <a:noFill/>
            <a:ln w="9525" cap="flat" cmpd="sng" algn="ctr">
              <a:solidFill>
                <a:sysClr val="window" lastClr="FFFFFF"/>
              </a:solidFill>
              <a:prstDash val="dash"/>
            </a:ln>
            <a:effectLst/>
          </p:spPr>
        </p:cxnSp>
        <p:sp>
          <p:nvSpPr>
            <p:cNvPr id="29" name="椭圆 28"/>
            <p:cNvSpPr/>
            <p:nvPr/>
          </p:nvSpPr>
          <p:spPr>
            <a:xfrm>
              <a:off x="6616937" y="2461336"/>
              <a:ext cx="1476000" cy="1476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35000">
                  <a:schemeClr val="accent1">
                    <a:lumMod val="0"/>
                    <a:lumOff val="100000"/>
                  </a:schemeClr>
                </a:gs>
                <a:gs pos="100000">
                  <a:schemeClr val="accent1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 w="25400" cap="flat" cmpd="sng" algn="ctr">
              <a:noFill/>
              <a:prstDash val="solid"/>
            </a:ln>
            <a:effectLst>
              <a:outerShdw blurRad="101600" dist="38100" dir="9000000" algn="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>
                <a:solidFill>
                  <a:prstClr val="white"/>
                </a:solidFill>
                <a:latin typeface="Calibri"/>
                <a:ea typeface="宋体"/>
              </a:endParaRPr>
            </a:p>
          </p:txBody>
        </p:sp>
        <p:sp>
          <p:nvSpPr>
            <p:cNvPr id="30" name="TextBox 310"/>
            <p:cNvSpPr txBox="1"/>
            <p:nvPr/>
          </p:nvSpPr>
          <p:spPr>
            <a:xfrm>
              <a:off x="6951513" y="2307946"/>
              <a:ext cx="694212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altLang="zh-CN" sz="11500" kern="0" dirty="0">
                  <a:gradFill flip="none" rotWithShape="1">
                    <a:gsLst>
                      <a:gs pos="90500">
                        <a:srgbClr val="CFE2E7"/>
                      </a:gs>
                      <a:gs pos="81000">
                        <a:srgbClr val="BBDCE4"/>
                      </a:gs>
                      <a:gs pos="62000">
                        <a:srgbClr val="93CFDD"/>
                      </a:gs>
                      <a:gs pos="24000">
                        <a:srgbClr val="43B5CF"/>
                      </a:gs>
                      <a:gs pos="100000">
                        <a:srgbClr val="E2E8EA"/>
                      </a:gs>
                      <a:gs pos="100000">
                        <a:srgbClr val="D7DFE2"/>
                      </a:gs>
                    </a:gsLst>
                    <a:lin ang="2700000" scaled="1"/>
                    <a:tileRect/>
                  </a:gradFill>
                  <a:effectLst>
                    <a:innerShdw blurRad="63500" dist="38100" dir="18900000">
                      <a:prstClr val="black">
                        <a:alpha val="50000"/>
                      </a:prstClr>
                    </a:inn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?</a:t>
              </a:r>
              <a:endParaRPr lang="zh-CN" altLang="en-US" sz="11500" kern="0" dirty="0">
                <a:gradFill flip="none" rotWithShape="1">
                  <a:gsLst>
                    <a:gs pos="90500">
                      <a:srgbClr val="CFE2E7"/>
                    </a:gs>
                    <a:gs pos="81000">
                      <a:srgbClr val="BBDCE4"/>
                    </a:gs>
                    <a:gs pos="62000">
                      <a:srgbClr val="93CFDD"/>
                    </a:gs>
                    <a:gs pos="24000">
                      <a:srgbClr val="43B5CF"/>
                    </a:gs>
                    <a:gs pos="100000">
                      <a:srgbClr val="E2E8EA"/>
                    </a:gs>
                    <a:gs pos="100000">
                      <a:srgbClr val="D7DFE2"/>
                    </a:gs>
                  </a:gsLst>
                  <a:lin ang="2700000" scaled="1"/>
                  <a:tileRect/>
                </a:grad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9" name="文本框 38"/>
          <p:cNvSpPr txBox="1"/>
          <p:nvPr/>
        </p:nvSpPr>
        <p:spPr>
          <a:xfrm>
            <a:off x="2291245" y="1850371"/>
            <a:ext cx="20681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/>
              <a:t>What is an R-rated film?</a:t>
            </a:r>
            <a:endParaRPr lang="zh-CN" altLang="en-US" sz="1400" b="1" dirty="0"/>
          </a:p>
        </p:txBody>
      </p:sp>
      <p:sp>
        <p:nvSpPr>
          <p:cNvPr id="40" name="文本框 39"/>
          <p:cNvSpPr txBox="1"/>
          <p:nvPr/>
        </p:nvSpPr>
        <p:spPr>
          <a:xfrm>
            <a:off x="791171" y="3010735"/>
            <a:ext cx="34528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/>
              <a:t>What types of crimes are we analyzing?</a:t>
            </a:r>
          </a:p>
        </p:txBody>
      </p:sp>
      <p:sp>
        <p:nvSpPr>
          <p:cNvPr id="41" name="文本框 40"/>
          <p:cNvSpPr txBox="1"/>
          <p:nvPr/>
        </p:nvSpPr>
        <p:spPr>
          <a:xfrm>
            <a:off x="262934" y="4691823"/>
            <a:ext cx="47406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/>
              <a:t>If a greater number of R rated films are released in a given year, will the number of crimes reported increase?</a:t>
            </a:r>
          </a:p>
        </p:txBody>
      </p:sp>
      <p:sp>
        <p:nvSpPr>
          <p:cNvPr id="42" name="文本框 41"/>
          <p:cNvSpPr txBox="1"/>
          <p:nvPr/>
        </p:nvSpPr>
        <p:spPr>
          <a:xfrm>
            <a:off x="1000318" y="5597732"/>
            <a:ext cx="53198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/>
              <a:t>Are there certain types of crime that have a stronger correlation?</a:t>
            </a:r>
          </a:p>
        </p:txBody>
      </p:sp>
      <p:sp>
        <p:nvSpPr>
          <p:cNvPr id="33" name="文本框 38">
            <a:extLst>
              <a:ext uri="{FF2B5EF4-FFF2-40B4-BE49-F238E27FC236}">
                <a16:creationId xmlns:a16="http://schemas.microsoft.com/office/drawing/2014/main" id="{320DB046-E452-8244-93D7-A6BC90F05F63}"/>
              </a:ext>
            </a:extLst>
          </p:cNvPr>
          <p:cNvSpPr txBox="1"/>
          <p:nvPr/>
        </p:nvSpPr>
        <p:spPr>
          <a:xfrm>
            <a:off x="1213080" y="2167249"/>
            <a:ext cx="38148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Contains adult material. Viewers under 17 may not few this film unless accompanied by a parent or adult guardian</a:t>
            </a:r>
          </a:p>
          <a:p>
            <a:endParaRPr lang="en-US" altLang="zh-CN" sz="12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07EE1F4-FF6A-634C-A86F-D191594175C2}"/>
              </a:ext>
            </a:extLst>
          </p:cNvPr>
          <p:cNvSpPr/>
          <p:nvPr/>
        </p:nvSpPr>
        <p:spPr>
          <a:xfrm>
            <a:off x="0" y="6579121"/>
            <a:ext cx="740459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/>
              <a:t>Sources: </a:t>
            </a:r>
            <a:r>
              <a:rPr lang="en-US" sz="1000" dirty="0">
                <a:hlinkClick r:id="rId2"/>
              </a:rPr>
              <a:t>https://www.mpaa.org/film-ratings/</a:t>
            </a:r>
            <a:r>
              <a:rPr lang="en-US" sz="1000" dirty="0"/>
              <a:t> , </a:t>
            </a:r>
            <a:r>
              <a:rPr lang="en-US" sz="1000" dirty="0">
                <a:hlinkClick r:id="rId3"/>
              </a:rPr>
              <a:t>https://ucr.fbi.gov/crime-in-the-u.s/2016/crime-in-the-u.s.-2016/topic-pages/violent-crime</a:t>
            </a:r>
            <a:r>
              <a:rPr lang="en-US" sz="1000" dirty="0"/>
              <a:t>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69DC81C-F34A-AB41-950F-929BCD03541B}"/>
              </a:ext>
            </a:extLst>
          </p:cNvPr>
          <p:cNvSpPr/>
          <p:nvPr/>
        </p:nvSpPr>
        <p:spPr>
          <a:xfrm>
            <a:off x="213763" y="3279036"/>
            <a:ext cx="413331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CA" sz="1200" dirty="0"/>
              <a:t>We will be looking at </a:t>
            </a:r>
            <a:r>
              <a:rPr lang="en-CA" sz="1200" b="1" dirty="0"/>
              <a:t>violent crime </a:t>
            </a:r>
            <a:r>
              <a:rPr lang="en-CA" sz="1200" dirty="0"/>
              <a:t>which is defined in the UCR Program as those offenses that involve force or threat of force.</a:t>
            </a:r>
          </a:p>
          <a:p>
            <a:pPr algn="ctr"/>
            <a:endParaRPr lang="en-CA" altLang="zh-CN" sz="1200" dirty="0"/>
          </a:p>
          <a:p>
            <a:pPr algn="ctr"/>
            <a:r>
              <a:rPr lang="en-CA" altLang="zh-CN" sz="1200" dirty="0"/>
              <a:t>Later in the analysis, we will be looking at </a:t>
            </a:r>
            <a:r>
              <a:rPr lang="en-CA" altLang="zh-CN" sz="1200" b="1" dirty="0"/>
              <a:t>ALL crime </a:t>
            </a:r>
            <a:r>
              <a:rPr lang="en-CA" altLang="zh-CN" sz="1200" dirty="0"/>
              <a:t>with respect to Chicago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3780268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FFF"/>
            </a:gs>
            <a:gs pos="57000">
              <a:srgbClr val="E2E8EA"/>
            </a:gs>
            <a:gs pos="100000">
              <a:srgbClr val="D7DFE2"/>
            </a:gs>
          </a:gsLst>
          <a:lin ang="81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" name="文本框 3"/>
          <p:cNvSpPr txBox="1"/>
          <p:nvPr/>
        </p:nvSpPr>
        <p:spPr>
          <a:xfrm>
            <a:off x="590660" y="305372"/>
            <a:ext cx="6322218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Comparing the absolute values…</a:t>
            </a:r>
            <a:endParaRPr lang="zh-CN" altLang="en-US" sz="2000" b="1" dirty="0"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4369770" y="779465"/>
            <a:ext cx="4348698" cy="890032"/>
            <a:chOff x="5585254" y="2248930"/>
            <a:chExt cx="2784389" cy="890032"/>
          </a:xfrm>
        </p:grpSpPr>
        <p:sp>
          <p:nvSpPr>
            <p:cNvPr id="7" name="文本框 6"/>
            <p:cNvSpPr txBox="1"/>
            <p:nvPr/>
          </p:nvSpPr>
          <p:spPr>
            <a:xfrm>
              <a:off x="5585254" y="2677297"/>
              <a:ext cx="27843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/>
                <a:t>Although there are sharp drops in some years, there is an </a:t>
              </a:r>
              <a:r>
                <a:rPr lang="en-US" altLang="zh-CN" sz="1200" b="1" dirty="0">
                  <a:solidFill>
                    <a:srgbClr val="09813B"/>
                  </a:solidFill>
                </a:rPr>
                <a:t>overall upward trend</a:t>
              </a:r>
              <a:r>
                <a:rPr lang="en-US" altLang="zh-CN" sz="1200" dirty="0">
                  <a:solidFill>
                    <a:srgbClr val="09813B"/>
                  </a:solidFill>
                </a:rPr>
                <a:t> </a:t>
              </a:r>
              <a:r>
                <a:rPr lang="en-US" altLang="zh-CN" sz="1200" dirty="0"/>
                <a:t>in the release of R rated movies from 1990 to 2017</a:t>
              </a:r>
              <a:endParaRPr lang="zh-CN" altLang="en-US" sz="1200" dirty="0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5585254" y="2248930"/>
              <a:ext cx="18452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solidFill>
                    <a:srgbClr val="177992"/>
                  </a:solidFill>
                </a:rPr>
                <a:t>Movies</a:t>
              </a:r>
              <a:endParaRPr lang="zh-CN" altLang="en-US" b="1" dirty="0">
                <a:solidFill>
                  <a:srgbClr val="177992"/>
                </a:solidFill>
              </a:endParaRPr>
            </a:p>
          </p:txBody>
        </p:sp>
        <p:cxnSp>
          <p:nvCxnSpPr>
            <p:cNvPr id="10" name="直接连接符 9"/>
            <p:cNvCxnSpPr/>
            <p:nvPr/>
          </p:nvCxnSpPr>
          <p:spPr>
            <a:xfrm>
              <a:off x="5708822" y="2618262"/>
              <a:ext cx="2388973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2BF3508A-CAE1-4F4F-A8D2-C111B9543E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634" y="3869380"/>
            <a:ext cx="3455547" cy="230369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2B6136C-899F-8E45-9EAE-63E0EA8AA7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660" y="1041559"/>
            <a:ext cx="3455547" cy="2303698"/>
          </a:xfrm>
          <a:prstGeom prst="rect">
            <a:avLst/>
          </a:prstGeom>
        </p:spPr>
      </p:pic>
      <p:grpSp>
        <p:nvGrpSpPr>
          <p:cNvPr id="14" name="组合 2">
            <a:extLst>
              <a:ext uri="{FF2B5EF4-FFF2-40B4-BE49-F238E27FC236}">
                <a16:creationId xmlns:a16="http://schemas.microsoft.com/office/drawing/2014/main" id="{2A7F2964-7E59-2A42-9FA4-04A3EC6A16AE}"/>
              </a:ext>
            </a:extLst>
          </p:cNvPr>
          <p:cNvGrpSpPr/>
          <p:nvPr/>
        </p:nvGrpSpPr>
        <p:grpSpPr>
          <a:xfrm>
            <a:off x="4440032" y="3743102"/>
            <a:ext cx="4343102" cy="890032"/>
            <a:chOff x="5585254" y="2248930"/>
            <a:chExt cx="2784389" cy="890032"/>
          </a:xfrm>
        </p:grpSpPr>
        <p:sp>
          <p:nvSpPr>
            <p:cNvPr id="15" name="文本框 6">
              <a:extLst>
                <a:ext uri="{FF2B5EF4-FFF2-40B4-BE49-F238E27FC236}">
                  <a16:creationId xmlns:a16="http://schemas.microsoft.com/office/drawing/2014/main" id="{64B603F2-CEE1-2143-A392-0E1DF68A6FA2}"/>
                </a:ext>
              </a:extLst>
            </p:cNvPr>
            <p:cNvSpPr txBox="1"/>
            <p:nvPr/>
          </p:nvSpPr>
          <p:spPr>
            <a:xfrm>
              <a:off x="5585254" y="2677297"/>
              <a:ext cx="27843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/>
                <a:t>Overall, there is a </a:t>
              </a:r>
              <a:r>
                <a:rPr lang="en-US" altLang="zh-CN" sz="1200" b="1" dirty="0">
                  <a:solidFill>
                    <a:srgbClr val="FF0000"/>
                  </a:solidFill>
                </a:rPr>
                <a:t>downward trend </a:t>
              </a:r>
              <a:r>
                <a:rPr lang="en-US" altLang="zh-CN" sz="1200" dirty="0"/>
                <a:t>in the total number of violent crimes reported from 1990 to 2017</a:t>
              </a:r>
              <a:endParaRPr lang="zh-CN" altLang="en-US" sz="1200" dirty="0"/>
            </a:p>
          </p:txBody>
        </p:sp>
        <p:sp>
          <p:nvSpPr>
            <p:cNvPr id="16" name="文本框 7">
              <a:extLst>
                <a:ext uri="{FF2B5EF4-FFF2-40B4-BE49-F238E27FC236}">
                  <a16:creationId xmlns:a16="http://schemas.microsoft.com/office/drawing/2014/main" id="{B0858398-6004-534A-8C72-E68D3726CB3F}"/>
                </a:ext>
              </a:extLst>
            </p:cNvPr>
            <p:cNvSpPr txBox="1"/>
            <p:nvPr/>
          </p:nvSpPr>
          <p:spPr>
            <a:xfrm>
              <a:off x="5585254" y="2248930"/>
              <a:ext cx="18452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solidFill>
                    <a:srgbClr val="177992"/>
                  </a:solidFill>
                </a:rPr>
                <a:t>Crime</a:t>
              </a:r>
              <a:endParaRPr lang="zh-CN" altLang="en-US" b="1" dirty="0">
                <a:solidFill>
                  <a:srgbClr val="177992"/>
                </a:solidFill>
              </a:endParaRPr>
            </a:p>
          </p:txBody>
        </p:sp>
        <p:cxnSp>
          <p:nvCxnSpPr>
            <p:cNvPr id="17" name="直接连接符 9">
              <a:extLst>
                <a:ext uri="{FF2B5EF4-FFF2-40B4-BE49-F238E27FC236}">
                  <a16:creationId xmlns:a16="http://schemas.microsoft.com/office/drawing/2014/main" id="{1604B265-002E-2248-A91E-EF8F49A9119A}"/>
                </a:ext>
              </a:extLst>
            </p:cNvPr>
            <p:cNvCxnSpPr/>
            <p:nvPr/>
          </p:nvCxnSpPr>
          <p:spPr>
            <a:xfrm>
              <a:off x="5708822" y="2618262"/>
              <a:ext cx="2388973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788523E4-E296-BE41-A380-CC6B94492DCC}"/>
              </a:ext>
            </a:extLst>
          </p:cNvPr>
          <p:cNvSpPr/>
          <p:nvPr/>
        </p:nvSpPr>
        <p:spPr>
          <a:xfrm>
            <a:off x="4429148" y="4692031"/>
            <a:ext cx="38100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b="1" i="1" dirty="0"/>
              <a:t>Code:</a:t>
            </a:r>
            <a:endParaRPr lang="en-US" sz="1000" i="1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20013F3-6071-D949-94C8-1FA344E462FF}"/>
              </a:ext>
            </a:extLst>
          </p:cNvPr>
          <p:cNvSpPr/>
          <p:nvPr/>
        </p:nvSpPr>
        <p:spPr>
          <a:xfrm>
            <a:off x="4356904" y="1728531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b="1" i="1" dirty="0"/>
              <a:t>Code: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032CBB1-72B8-0C4B-B4B9-6DCE5B80DC18}"/>
              </a:ext>
            </a:extLst>
          </p:cNvPr>
          <p:cNvSpPr txBox="1"/>
          <p:nvPr/>
        </p:nvSpPr>
        <p:spPr>
          <a:xfrm>
            <a:off x="1024181" y="6175911"/>
            <a:ext cx="32554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i="1" dirty="0"/>
              <a:t>Note: </a:t>
            </a:r>
            <a:r>
              <a:rPr lang="en-US" sz="1000" i="1" dirty="0"/>
              <a:t>The number of crimes reported in millions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28FEAE2C-2429-7741-A036-09EDD216E0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8156" y="1987888"/>
            <a:ext cx="4278630" cy="134086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F0BDE1F0-502A-2044-998F-195DF224EC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3072" y="4948381"/>
            <a:ext cx="4314774" cy="143282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8C6BC581-3E98-E343-B9BB-7B01A6A7D094}"/>
              </a:ext>
            </a:extLst>
          </p:cNvPr>
          <p:cNvSpPr txBox="1"/>
          <p:nvPr/>
        </p:nvSpPr>
        <p:spPr>
          <a:xfrm>
            <a:off x="6725206" y="3002296"/>
            <a:ext cx="1967205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b="1" dirty="0"/>
              <a:t>Main function: </a:t>
            </a:r>
            <a:r>
              <a:rPr lang="en-US" sz="1400" dirty="0"/>
              <a:t>plt.plot()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4CD2AF0-0EDB-FE48-BF84-08251A5C046E}"/>
              </a:ext>
            </a:extLst>
          </p:cNvPr>
          <p:cNvSpPr txBox="1"/>
          <p:nvPr/>
        </p:nvSpPr>
        <p:spPr>
          <a:xfrm>
            <a:off x="6791805" y="6057437"/>
            <a:ext cx="1967205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b="1" dirty="0"/>
              <a:t>Main function: </a:t>
            </a:r>
            <a:r>
              <a:rPr lang="en-US" sz="1400" dirty="0"/>
              <a:t>plt.plot()</a:t>
            </a:r>
          </a:p>
        </p:txBody>
      </p:sp>
    </p:spTree>
    <p:extLst>
      <p:ext uri="{BB962C8B-B14F-4D97-AF65-F5344CB8AC3E}">
        <p14:creationId xmlns:p14="http://schemas.microsoft.com/office/powerpoint/2010/main" val="35003050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FFF"/>
            </a:gs>
            <a:gs pos="57000">
              <a:srgbClr val="E2E8EA"/>
            </a:gs>
            <a:gs pos="100000">
              <a:srgbClr val="D7DFE2"/>
            </a:gs>
          </a:gsLst>
          <a:lin ang="81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F4F20020-A1BC-3648-90CF-1DA11261A9D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3"/>
          <a:stretch/>
        </p:blipFill>
        <p:spPr>
          <a:xfrm>
            <a:off x="326449" y="1116281"/>
            <a:ext cx="3990107" cy="2883085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3933D8A1-D8CE-3A4B-A945-F5BAF2F7EC2E}"/>
              </a:ext>
            </a:extLst>
          </p:cNvPr>
          <p:cNvSpPr/>
          <p:nvPr/>
        </p:nvSpPr>
        <p:spPr>
          <a:xfrm>
            <a:off x="1203370" y="5905943"/>
            <a:ext cx="6966857" cy="696259"/>
          </a:xfrm>
          <a:prstGeom prst="rect">
            <a:avLst/>
          </a:prstGeom>
          <a:solidFill>
            <a:srgbClr val="72CDED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There is no positive correlation between the number of movies released and total number of crimes reported in the US from 1990 to 2017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F80702F-39FB-5746-AEB0-A302C23F9DA0}"/>
              </a:ext>
            </a:extLst>
          </p:cNvPr>
          <p:cNvSpPr txBox="1"/>
          <p:nvPr/>
        </p:nvSpPr>
        <p:spPr>
          <a:xfrm>
            <a:off x="274416" y="3999366"/>
            <a:ext cx="270658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i="1" dirty="0"/>
              <a:t>Note: </a:t>
            </a:r>
            <a:r>
              <a:rPr lang="en-US" sz="1050" i="1" dirty="0"/>
              <a:t>the Reported Number of Crimes column of the data frame was divided by 10,000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92CCDDD7-B849-1C4F-82C1-3C819CD02B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5760" y="1116281"/>
            <a:ext cx="4501985" cy="304378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155A0883-44DB-594A-904F-72938D03E924}"/>
              </a:ext>
            </a:extLst>
          </p:cNvPr>
          <p:cNvSpPr txBox="1"/>
          <p:nvPr/>
        </p:nvSpPr>
        <p:spPr>
          <a:xfrm>
            <a:off x="7564583" y="1108115"/>
            <a:ext cx="1401288" cy="100940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r>
              <a:rPr lang="en-US" sz="1200" b="1" dirty="0"/>
              <a:t>Main functions:</a:t>
            </a:r>
          </a:p>
          <a:p>
            <a:r>
              <a:rPr lang="en-US" sz="1200" dirty="0" err="1"/>
              <a:t>Np.arrange</a:t>
            </a:r>
            <a:r>
              <a:rPr lang="en-US" sz="1200" dirty="0"/>
              <a:t>() </a:t>
            </a:r>
          </a:p>
          <a:p>
            <a:r>
              <a:rPr lang="en-US" sz="1200" dirty="0"/>
              <a:t>plt.rcParams[]</a:t>
            </a:r>
          </a:p>
          <a:p>
            <a:r>
              <a:rPr lang="en-US" sz="1200" dirty="0" err="1"/>
              <a:t>fig.suptitle</a:t>
            </a:r>
            <a:r>
              <a:rPr lang="en-US" sz="1200" dirty="0"/>
              <a:t>()</a:t>
            </a:r>
          </a:p>
          <a:p>
            <a:r>
              <a:rPr lang="en-US" sz="1200" dirty="0"/>
              <a:t>axes[].plot</a:t>
            </a:r>
          </a:p>
          <a:p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40D069B-BC84-4145-BE5D-8B8285C8878E}"/>
              </a:ext>
            </a:extLst>
          </p:cNvPr>
          <p:cNvSpPr/>
          <p:nvPr/>
        </p:nvSpPr>
        <p:spPr>
          <a:xfrm>
            <a:off x="369556" y="4575628"/>
            <a:ext cx="8426471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400" dirty="0">
                <a:solidFill>
                  <a:srgbClr val="111111"/>
                </a:solidFill>
                <a:latin typeface="SourceSansPro"/>
              </a:rPr>
              <a:t>On the same axis, the number of R rated movies released and violent crimes reported in the US demonstrate an </a:t>
            </a:r>
            <a:r>
              <a:rPr lang="en-CA" sz="1400" b="1" dirty="0">
                <a:solidFill>
                  <a:srgbClr val="111111"/>
                </a:solidFill>
                <a:latin typeface="SourceSansPro"/>
              </a:rPr>
              <a:t>inverse correlation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sz="1400" dirty="0">
              <a:solidFill>
                <a:srgbClr val="111111"/>
              </a:solidFill>
              <a:latin typeface="SourceSansPr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400" dirty="0"/>
              <a:t>Even though two variables have a very strong inverse correlation</a:t>
            </a:r>
            <a:r>
              <a:rPr lang="en-CA" sz="1400" b="1" dirty="0"/>
              <a:t>, this result never implies a cause and effect </a:t>
            </a:r>
            <a:r>
              <a:rPr lang="en-CA" sz="1400" dirty="0"/>
              <a:t>relationship between the two</a:t>
            </a:r>
            <a:endParaRPr lang="en-US" sz="1200" dirty="0"/>
          </a:p>
        </p:txBody>
      </p:sp>
      <p:sp useBgFill="1">
        <p:nvSpPr>
          <p:cNvPr id="38" name="文本框 3">
            <a:extLst>
              <a:ext uri="{FF2B5EF4-FFF2-40B4-BE49-F238E27FC236}">
                <a16:creationId xmlns:a16="http://schemas.microsoft.com/office/drawing/2014/main" id="{D7D31449-9113-6E45-B023-22C37673372E}"/>
              </a:ext>
            </a:extLst>
          </p:cNvPr>
          <p:cNvSpPr txBox="1"/>
          <p:nvPr/>
        </p:nvSpPr>
        <p:spPr>
          <a:xfrm>
            <a:off x="590660" y="445344"/>
            <a:ext cx="6322218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Comparing the absolute values…</a:t>
            </a:r>
            <a:endParaRPr lang="zh-CN" altLang="en-US" sz="2000" b="1" dirty="0"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2018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FFF"/>
            </a:gs>
            <a:gs pos="57000">
              <a:srgbClr val="E2E8EA"/>
            </a:gs>
            <a:gs pos="100000">
              <a:srgbClr val="D7DFE2"/>
            </a:gs>
          </a:gsLst>
          <a:lin ang="81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F0BE1E97-130A-174F-B935-232DAF0F0465}"/>
              </a:ext>
            </a:extLst>
          </p:cNvPr>
          <p:cNvSpPr/>
          <p:nvPr/>
        </p:nvSpPr>
        <p:spPr>
          <a:xfrm>
            <a:off x="97380" y="4845611"/>
            <a:ext cx="4430781" cy="1729363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solidFill>
              <a:srgbClr val="000000">
                <a:alpha val="43922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CE4F208-71DE-9D4B-9AF8-1A94DD7ACC16}"/>
              </a:ext>
            </a:extLst>
          </p:cNvPr>
          <p:cNvSpPr/>
          <p:nvPr/>
        </p:nvSpPr>
        <p:spPr>
          <a:xfrm>
            <a:off x="4658793" y="4845611"/>
            <a:ext cx="4365465" cy="1729363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solidFill>
              <a:srgbClr val="000000">
                <a:alpha val="43922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文本框 3"/>
          <p:cNvSpPr txBox="1"/>
          <p:nvPr/>
        </p:nvSpPr>
        <p:spPr>
          <a:xfrm>
            <a:off x="541764" y="504291"/>
            <a:ext cx="8747264" cy="58477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There appears to be a stronger correlation of the percent change year over year of the number of the movies released with crime reported</a:t>
            </a:r>
            <a:endParaRPr lang="zh-CN" altLang="en-US" sz="1600" b="1" dirty="0"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119150" y="4870663"/>
            <a:ext cx="4594363" cy="2048344"/>
            <a:chOff x="5627482" y="2237004"/>
            <a:chExt cx="2970422" cy="2013528"/>
          </a:xfrm>
        </p:grpSpPr>
        <p:sp>
          <p:nvSpPr>
            <p:cNvPr id="7" name="文本框 6"/>
            <p:cNvSpPr txBox="1"/>
            <p:nvPr/>
          </p:nvSpPr>
          <p:spPr>
            <a:xfrm>
              <a:off x="5627482" y="2677297"/>
              <a:ext cx="2970422" cy="15732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zh-CN" sz="1350" dirty="0"/>
                <a:t>Using the .</a:t>
              </a:r>
              <a:r>
                <a:rPr lang="en-US" altLang="zh-CN" sz="1350" b="1" dirty="0"/>
                <a:t>pct_change() </a:t>
              </a:r>
              <a:r>
                <a:rPr lang="en-US" altLang="zh-CN" sz="1350" dirty="0"/>
                <a:t>function, we are able to analyze how many more/less (in %) movies are released year over year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en-US" altLang="zh-CN" sz="1350" dirty="0"/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zh-CN" sz="1350" dirty="0"/>
                <a:t>The percentage change lies within a </a:t>
              </a:r>
              <a:r>
                <a:rPr lang="en-US" altLang="zh-CN" sz="1350" dirty="0">
                  <a:solidFill>
                    <a:srgbClr val="FF0000"/>
                  </a:solidFill>
                </a:rPr>
                <a:t>-0.3% </a:t>
              </a:r>
              <a:r>
                <a:rPr lang="en-US" altLang="zh-CN" sz="1350" dirty="0"/>
                <a:t>/ </a:t>
              </a:r>
              <a:r>
                <a:rPr lang="en-US" altLang="zh-CN" sz="1350" dirty="0">
                  <a:solidFill>
                    <a:srgbClr val="09813B"/>
                  </a:solidFill>
                </a:rPr>
                <a:t>+0.3%</a:t>
              </a:r>
              <a:r>
                <a:rPr lang="en-US" altLang="zh-CN" sz="1350" dirty="0"/>
                <a:t>  range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en-US" altLang="zh-CN" sz="1350" dirty="0"/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zh-CN" altLang="en-US" sz="1400" dirty="0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6118152" y="2237004"/>
              <a:ext cx="18452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/>
                <a:t>Movies</a:t>
              </a:r>
              <a:endParaRPr lang="zh-CN" altLang="en-US" b="1" dirty="0"/>
            </a:p>
          </p:txBody>
        </p:sp>
        <p:cxnSp>
          <p:nvCxnSpPr>
            <p:cNvPr id="10" name="直接连接符 9"/>
            <p:cNvCxnSpPr/>
            <p:nvPr/>
          </p:nvCxnSpPr>
          <p:spPr>
            <a:xfrm>
              <a:off x="5708822" y="2618262"/>
              <a:ext cx="2388973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989EBDE1-70CD-1345-B202-63CC9574316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0"/>
          <a:stretch/>
        </p:blipFill>
        <p:spPr>
          <a:xfrm>
            <a:off x="325982" y="1320576"/>
            <a:ext cx="8295501" cy="3266784"/>
          </a:xfrm>
          <a:prstGeom prst="rect">
            <a:avLst/>
          </a:prstGeom>
        </p:spPr>
      </p:pic>
      <p:grpSp>
        <p:nvGrpSpPr>
          <p:cNvPr id="18" name="组合 2">
            <a:extLst>
              <a:ext uri="{FF2B5EF4-FFF2-40B4-BE49-F238E27FC236}">
                <a16:creationId xmlns:a16="http://schemas.microsoft.com/office/drawing/2014/main" id="{C20E21A4-3D2A-0D4A-901B-FF07B1F320D4}"/>
              </a:ext>
            </a:extLst>
          </p:cNvPr>
          <p:cNvGrpSpPr/>
          <p:nvPr/>
        </p:nvGrpSpPr>
        <p:grpSpPr>
          <a:xfrm>
            <a:off x="4769859" y="4893685"/>
            <a:ext cx="4254398" cy="1692770"/>
            <a:chOff x="5658474" y="2248930"/>
            <a:chExt cx="2554311" cy="1663996"/>
          </a:xfrm>
        </p:grpSpPr>
        <p:sp>
          <p:nvSpPr>
            <p:cNvPr id="19" name="文本框 6">
              <a:extLst>
                <a:ext uri="{FF2B5EF4-FFF2-40B4-BE49-F238E27FC236}">
                  <a16:creationId xmlns:a16="http://schemas.microsoft.com/office/drawing/2014/main" id="{BCC483EF-C83A-9743-904B-B3A97F7C91D9}"/>
                </a:ext>
              </a:extLst>
            </p:cNvPr>
            <p:cNvSpPr txBox="1"/>
            <p:nvPr/>
          </p:nvSpPr>
          <p:spPr>
            <a:xfrm>
              <a:off x="5658474" y="2596856"/>
              <a:ext cx="2554311" cy="13160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zh-CN" sz="1350" dirty="0"/>
                <a:t>Using the .</a:t>
              </a:r>
              <a:r>
                <a:rPr lang="en-US" altLang="zh-CN" sz="1350" b="1" dirty="0"/>
                <a:t>pct_change() </a:t>
              </a:r>
              <a:r>
                <a:rPr lang="en-US" altLang="zh-CN" sz="1350" dirty="0"/>
                <a:t>function, we are able to analyze how many more/less (in %) crimes are reported year over year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en-US" altLang="zh-CN" sz="1350" dirty="0"/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zh-CN" sz="1350" dirty="0"/>
                <a:t>The percentage change lies within a </a:t>
              </a:r>
              <a:r>
                <a:rPr lang="en-US" altLang="zh-CN" sz="1350" dirty="0">
                  <a:solidFill>
                    <a:srgbClr val="FF0000"/>
                  </a:solidFill>
                </a:rPr>
                <a:t>-0.07% </a:t>
              </a:r>
              <a:r>
                <a:rPr lang="en-US" altLang="zh-CN" sz="1350" dirty="0"/>
                <a:t>/ </a:t>
              </a:r>
              <a:r>
                <a:rPr lang="en-US" altLang="zh-CN" sz="1350" dirty="0">
                  <a:solidFill>
                    <a:srgbClr val="09813B"/>
                  </a:solidFill>
                </a:rPr>
                <a:t>+0.05%</a:t>
              </a:r>
              <a:r>
                <a:rPr lang="en-US" altLang="zh-CN" sz="1350" dirty="0">
                  <a:solidFill>
                    <a:srgbClr val="00B050"/>
                  </a:solidFill>
                </a:rPr>
                <a:t> </a:t>
              </a:r>
              <a:r>
                <a:rPr lang="en-US" altLang="zh-CN" sz="1350" dirty="0"/>
                <a:t>radius</a:t>
              </a:r>
              <a:endParaRPr lang="zh-CN" altLang="en-US" sz="1350" dirty="0"/>
            </a:p>
          </p:txBody>
        </p:sp>
        <p:sp>
          <p:nvSpPr>
            <p:cNvPr id="20" name="文本框 7">
              <a:extLst>
                <a:ext uri="{FF2B5EF4-FFF2-40B4-BE49-F238E27FC236}">
                  <a16:creationId xmlns:a16="http://schemas.microsoft.com/office/drawing/2014/main" id="{3EFB5DEB-8C9B-ED4D-9692-D903745AC52B}"/>
                </a:ext>
              </a:extLst>
            </p:cNvPr>
            <p:cNvSpPr txBox="1"/>
            <p:nvPr/>
          </p:nvSpPr>
          <p:spPr>
            <a:xfrm>
              <a:off x="5980670" y="2248930"/>
              <a:ext cx="18452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/>
                <a:t>Crime</a:t>
              </a:r>
              <a:endParaRPr lang="zh-CN" altLang="en-US" b="1" dirty="0"/>
            </a:p>
          </p:txBody>
        </p:sp>
        <p:cxnSp>
          <p:nvCxnSpPr>
            <p:cNvPr id="21" name="直接连接符 9">
              <a:extLst>
                <a:ext uri="{FF2B5EF4-FFF2-40B4-BE49-F238E27FC236}">
                  <a16:creationId xmlns:a16="http://schemas.microsoft.com/office/drawing/2014/main" id="{00E48866-49A4-9E40-8AF4-BCB6000FA0B5}"/>
                </a:ext>
              </a:extLst>
            </p:cNvPr>
            <p:cNvCxnSpPr/>
            <p:nvPr/>
          </p:nvCxnSpPr>
          <p:spPr>
            <a:xfrm>
              <a:off x="5708822" y="2618262"/>
              <a:ext cx="2388973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72CE59C9-B713-F740-89D1-82620DD118D8}"/>
              </a:ext>
            </a:extLst>
          </p:cNvPr>
          <p:cNvSpPr/>
          <p:nvPr/>
        </p:nvSpPr>
        <p:spPr>
          <a:xfrm>
            <a:off x="4419600" y="1785692"/>
            <a:ext cx="555171" cy="23603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Curved Connector 25">
            <a:extLst>
              <a:ext uri="{FF2B5EF4-FFF2-40B4-BE49-F238E27FC236}">
                <a16:creationId xmlns:a16="http://schemas.microsoft.com/office/drawing/2014/main" id="{A6C2BA12-4D82-C446-9B59-5DF0BDD9E10D}"/>
              </a:ext>
            </a:extLst>
          </p:cNvPr>
          <p:cNvCxnSpPr>
            <a:cxnSpLocks/>
          </p:cNvCxnSpPr>
          <p:nvPr/>
        </p:nvCxnSpPr>
        <p:spPr>
          <a:xfrm rot="16200000" flipH="1">
            <a:off x="4599456" y="4316428"/>
            <a:ext cx="545721" cy="204913"/>
          </a:xfrm>
          <a:prstGeom prst="curvedConnector3">
            <a:avLst>
              <a:gd name="adj1" fmla="val 97874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61AACEF2-D15D-764C-8B20-706D8C358597}"/>
              </a:ext>
            </a:extLst>
          </p:cNvPr>
          <p:cNvSpPr txBox="1"/>
          <p:nvPr/>
        </p:nvSpPr>
        <p:spPr>
          <a:xfrm>
            <a:off x="4974771" y="4563965"/>
            <a:ext cx="32554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1" dirty="0"/>
              <a:t>Note: </a:t>
            </a:r>
            <a:r>
              <a:rPr lang="en-US" sz="1200" i="1" dirty="0"/>
              <a:t>crimes reported plotted on smaller scale </a:t>
            </a:r>
          </a:p>
        </p:txBody>
      </p:sp>
    </p:spTree>
    <p:extLst>
      <p:ext uri="{BB962C8B-B14F-4D97-AF65-F5344CB8AC3E}">
        <p14:creationId xmlns:p14="http://schemas.microsoft.com/office/powerpoint/2010/main" val="13760842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FFF"/>
            </a:gs>
            <a:gs pos="57000">
              <a:srgbClr val="E2E8EA"/>
            </a:gs>
            <a:gs pos="100000">
              <a:srgbClr val="D7DFE2"/>
            </a:gs>
          </a:gsLst>
          <a:lin ang="81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" name="文本框 3"/>
          <p:cNvSpPr txBox="1"/>
          <p:nvPr/>
        </p:nvSpPr>
        <p:spPr>
          <a:xfrm>
            <a:off x="532989" y="415205"/>
            <a:ext cx="8279082" cy="58477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Comparing the plots on the same axis, it is clear that the US experiences greater changes in number of movies released each year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933D8A1-D8CE-3A4B-A945-F5BAF2F7EC2E}"/>
              </a:ext>
            </a:extLst>
          </p:cNvPr>
          <p:cNvSpPr/>
          <p:nvPr/>
        </p:nvSpPr>
        <p:spPr>
          <a:xfrm>
            <a:off x="795730" y="5730875"/>
            <a:ext cx="7753599" cy="696259"/>
          </a:xfrm>
          <a:prstGeom prst="rect">
            <a:avLst/>
          </a:prstGeom>
          <a:solidFill>
            <a:srgbClr val="72CDE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percentage change in the number of R-rated movies released and violent crimes reported in the US is consistent (changes marginally) from 1990 to 2017</a:t>
            </a:r>
          </a:p>
        </p:txBody>
      </p:sp>
      <p:sp>
        <p:nvSpPr>
          <p:cNvPr id="23" name="文本框 6">
            <a:extLst>
              <a:ext uri="{FF2B5EF4-FFF2-40B4-BE49-F238E27FC236}">
                <a16:creationId xmlns:a16="http://schemas.microsoft.com/office/drawing/2014/main" id="{E4B02856-CFFA-BB48-B42D-7813563D3125}"/>
              </a:ext>
            </a:extLst>
          </p:cNvPr>
          <p:cNvSpPr txBox="1"/>
          <p:nvPr/>
        </p:nvSpPr>
        <p:spPr>
          <a:xfrm>
            <a:off x="4300287" y="1220953"/>
            <a:ext cx="451178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When shown on the same axis, there </a:t>
            </a:r>
            <a:r>
              <a:rPr lang="en-US" altLang="zh-CN" sz="1600" b="1" dirty="0"/>
              <a:t>are greater fluctuations of the percentage change</a:t>
            </a:r>
            <a:r>
              <a:rPr lang="en-US" altLang="zh-CN" sz="1600" dirty="0"/>
              <a:t> year over year for the number of </a:t>
            </a:r>
            <a:r>
              <a:rPr lang="en-US" altLang="zh-CN" sz="1600" b="1" dirty="0"/>
              <a:t>movies released </a:t>
            </a:r>
          </a:p>
          <a:p>
            <a:endParaRPr lang="en-US" altLang="zh-CN" sz="1600" dirty="0"/>
          </a:p>
          <a:p>
            <a:r>
              <a:rPr lang="en-US" altLang="zh-CN" sz="1600" dirty="0"/>
              <a:t>However, both plots have small fluctuations </a:t>
            </a:r>
          </a:p>
          <a:p>
            <a:endParaRPr lang="en-US" altLang="zh-CN" sz="1600" dirty="0"/>
          </a:p>
          <a:p>
            <a:r>
              <a:rPr lang="en-US" altLang="zh-CN" sz="1600" b="1" dirty="0"/>
              <a:t>Movie:  R</a:t>
            </a:r>
            <a:r>
              <a:rPr lang="en-US" altLang="zh-CN" sz="1600" dirty="0"/>
              <a:t>ange of </a:t>
            </a:r>
            <a:r>
              <a:rPr lang="en-US" altLang="zh-CN" sz="1600" dirty="0">
                <a:solidFill>
                  <a:srgbClr val="FF0000"/>
                </a:solidFill>
              </a:rPr>
              <a:t>-0.3% </a:t>
            </a:r>
            <a:r>
              <a:rPr lang="en-US" altLang="zh-CN" sz="1600" dirty="0"/>
              <a:t>/ </a:t>
            </a:r>
            <a:r>
              <a:rPr lang="en-US" altLang="zh-CN" sz="1600" dirty="0">
                <a:solidFill>
                  <a:srgbClr val="09813B"/>
                </a:solidFill>
              </a:rPr>
              <a:t>+0.3%</a:t>
            </a:r>
          </a:p>
          <a:p>
            <a:endParaRPr lang="en-US" altLang="zh-CN" sz="1600" dirty="0">
              <a:solidFill>
                <a:srgbClr val="09813B"/>
              </a:solidFill>
            </a:endParaRPr>
          </a:p>
          <a:p>
            <a:r>
              <a:rPr lang="en-US" altLang="zh-CN" sz="1600" b="1" dirty="0"/>
              <a:t>Crime:</a:t>
            </a:r>
            <a:r>
              <a:rPr lang="en-US" altLang="zh-CN" sz="1600" dirty="0"/>
              <a:t> Range of</a:t>
            </a:r>
            <a:r>
              <a:rPr lang="en-US" altLang="zh-CN" sz="1600" b="1" dirty="0">
                <a:solidFill>
                  <a:srgbClr val="FF0000"/>
                </a:solidFill>
              </a:rPr>
              <a:t> </a:t>
            </a:r>
            <a:r>
              <a:rPr lang="en-US" altLang="zh-CN" sz="1600" dirty="0">
                <a:solidFill>
                  <a:srgbClr val="FF0000"/>
                </a:solidFill>
              </a:rPr>
              <a:t>-0.07% </a:t>
            </a:r>
            <a:r>
              <a:rPr lang="en-US" altLang="zh-CN" sz="1600" dirty="0"/>
              <a:t>/ </a:t>
            </a:r>
            <a:r>
              <a:rPr lang="en-US" altLang="zh-CN" sz="1600" dirty="0">
                <a:solidFill>
                  <a:srgbClr val="09813B"/>
                </a:solidFill>
              </a:rPr>
              <a:t>+0.05%</a:t>
            </a:r>
            <a:r>
              <a:rPr lang="en-US" altLang="zh-CN" sz="1600" dirty="0">
                <a:solidFill>
                  <a:srgbClr val="00B050"/>
                </a:solidFill>
              </a:rPr>
              <a:t> </a:t>
            </a:r>
            <a:endParaRPr lang="zh-CN" altLang="en-US" sz="16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901A45D-3D60-CE44-844B-62394B964D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4"/>
          <a:stretch/>
        </p:blipFill>
        <p:spPr>
          <a:xfrm>
            <a:off x="734289" y="1200371"/>
            <a:ext cx="3350824" cy="24383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CA68A91-D01D-5C4B-BC54-553A032BB1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785" y="3869098"/>
            <a:ext cx="6355281" cy="164061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ADB91A1-2AE6-9D47-AB04-A3E84B74E200}"/>
              </a:ext>
            </a:extLst>
          </p:cNvPr>
          <p:cNvSpPr txBox="1"/>
          <p:nvPr/>
        </p:nvSpPr>
        <p:spPr>
          <a:xfrm>
            <a:off x="7170142" y="3882797"/>
            <a:ext cx="1539526" cy="160043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/>
              <a:t>Main functions:</a:t>
            </a:r>
          </a:p>
          <a:p>
            <a:endParaRPr lang="en-US" sz="1400" dirty="0"/>
          </a:p>
          <a:p>
            <a:r>
              <a:rPr lang="en-US" sz="1400" dirty="0" err="1"/>
              <a:t>Np.arrange</a:t>
            </a:r>
            <a:r>
              <a:rPr lang="en-US" sz="1400" dirty="0"/>
              <a:t>() </a:t>
            </a:r>
          </a:p>
          <a:p>
            <a:r>
              <a:rPr lang="en-US" sz="1400" dirty="0"/>
              <a:t>plt.rcParams[]</a:t>
            </a:r>
          </a:p>
          <a:p>
            <a:r>
              <a:rPr lang="en-US" sz="1400" dirty="0" err="1"/>
              <a:t>fig.suptitle</a:t>
            </a:r>
            <a:r>
              <a:rPr lang="en-US" sz="1400" dirty="0"/>
              <a:t>()</a:t>
            </a:r>
          </a:p>
          <a:p>
            <a:r>
              <a:rPr lang="en-US" sz="1400" dirty="0"/>
              <a:t>axes[].plot</a:t>
            </a:r>
          </a:p>
          <a:p>
            <a:endParaRPr lang="en-US" sz="1400" dirty="0">
              <a:solidFill>
                <a:srgbClr val="FF0000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4682911-A971-8443-867C-3D4489532844}"/>
              </a:ext>
            </a:extLst>
          </p:cNvPr>
          <p:cNvSpPr/>
          <p:nvPr/>
        </p:nvSpPr>
        <p:spPr>
          <a:xfrm>
            <a:off x="627409" y="3645571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b="1" i="1" dirty="0"/>
              <a:t>Code:</a:t>
            </a:r>
          </a:p>
        </p:txBody>
      </p:sp>
    </p:spTree>
    <p:extLst>
      <p:ext uri="{BB962C8B-B14F-4D97-AF65-F5344CB8AC3E}">
        <p14:creationId xmlns:p14="http://schemas.microsoft.com/office/powerpoint/2010/main" val="24471755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FFF"/>
            </a:gs>
            <a:gs pos="57000">
              <a:srgbClr val="E2E8EA"/>
            </a:gs>
            <a:gs pos="100000">
              <a:srgbClr val="D7DFE2"/>
            </a:gs>
          </a:gsLst>
          <a:lin ang="81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" name="文本框 3"/>
          <p:cNvSpPr txBox="1"/>
          <p:nvPr/>
        </p:nvSpPr>
        <p:spPr>
          <a:xfrm>
            <a:off x="513351" y="293209"/>
            <a:ext cx="8600301" cy="83099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endParaRPr lang="en-US" sz="2400" b="1" dirty="0"/>
          </a:p>
          <a:p>
            <a:r>
              <a:rPr lang="en-US" sz="2400" b="1" dirty="0"/>
              <a:t>Taking a closer look….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BE8D001-71B1-0F43-AC3D-A85FFC3060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8246" y="3165081"/>
            <a:ext cx="5186010" cy="277160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8B67E33-2F25-F944-BB13-03A9AFB94FEA}"/>
              </a:ext>
            </a:extLst>
          </p:cNvPr>
          <p:cNvSpPr txBox="1"/>
          <p:nvPr/>
        </p:nvSpPr>
        <p:spPr>
          <a:xfrm>
            <a:off x="366186" y="1273744"/>
            <a:ext cx="86003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Compare existing movie data with total crime reported in Chicago (chosen randomly)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Loop through the list/data frame of the different types of crime in order to calculate the relation (R-Squared) the the number of R-Rated movies released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D9F0FEE-E719-6E45-A407-15FD3FA929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52" y="3600019"/>
            <a:ext cx="2040181" cy="169901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78F6CD9-77C5-E24B-9CA5-7CCA0D122C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576" y="2662324"/>
            <a:ext cx="1649280" cy="83601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FD4FE6-3979-8B4F-9525-CFFAA2BD4E95}"/>
              </a:ext>
            </a:extLst>
          </p:cNvPr>
          <p:cNvSpPr txBox="1"/>
          <p:nvPr/>
        </p:nvSpPr>
        <p:spPr>
          <a:xfrm>
            <a:off x="-1" y="6602202"/>
            <a:ext cx="834934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i="1" dirty="0"/>
              <a:t>Source: </a:t>
            </a:r>
            <a:r>
              <a:rPr lang="en-US" sz="1000" i="1" dirty="0"/>
              <a:t>https://</a:t>
            </a:r>
            <a:r>
              <a:rPr lang="en-US" sz="1000" i="1" dirty="0" err="1"/>
              <a:t>data.cityofchicago.org</a:t>
            </a:r>
            <a:r>
              <a:rPr lang="en-US" sz="1000" i="1" dirty="0"/>
              <a:t>/</a:t>
            </a:r>
            <a:r>
              <a:rPr lang="en-US" sz="1000" i="1" dirty="0" err="1"/>
              <a:t>api</a:t>
            </a:r>
            <a:r>
              <a:rPr lang="en-US" sz="1000" i="1" dirty="0"/>
              <a:t>/views/ijzp-q8t2/</a:t>
            </a:r>
            <a:r>
              <a:rPr lang="en-US" sz="1000" i="1" dirty="0" err="1"/>
              <a:t>rows.json?accessType</a:t>
            </a:r>
            <a:r>
              <a:rPr lang="en-US" sz="1000" i="1" dirty="0"/>
              <a:t>=DOWNLOAD</a:t>
            </a:r>
          </a:p>
        </p:txBody>
      </p:sp>
      <p:pic>
        <p:nvPicPr>
          <p:cNvPr id="15" name="Picture 14" descr="A person wearing a costume&#10;&#10;Description generated with high confidence">
            <a:extLst>
              <a:ext uri="{FF2B5EF4-FFF2-40B4-BE49-F238E27FC236}">
                <a16:creationId xmlns:a16="http://schemas.microsoft.com/office/drawing/2014/main" id="{EF9342D1-F0CD-9F49-9ED8-374CB706C7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1527" y="3584297"/>
            <a:ext cx="1146801" cy="171474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96B5A93-3B8F-3E44-A93A-340E5A7FA6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642" y="5308888"/>
            <a:ext cx="1568388" cy="799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1379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演示文稿1" id="{BD8127BC-D047-4F6C-9203-EF756289DECE}" vid="{254D35F5-C420-419A-9AFA-F308863C14A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主题</Template>
  <TotalTime>3477</TotalTime>
  <Words>1090</Words>
  <Application>Microsoft Macintosh PowerPoint</Application>
  <PresentationFormat>On-screen Show (4:3)</PresentationFormat>
  <Paragraphs>147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2" baseType="lpstr">
      <vt:lpstr>微软雅黑</vt:lpstr>
      <vt:lpstr>宋体</vt:lpstr>
      <vt:lpstr>Arial</vt:lpstr>
      <vt:lpstr>Calibri</vt:lpstr>
      <vt:lpstr>Calibri Light</vt:lpstr>
      <vt:lpstr>Kozuka Gothic Pro B</vt:lpstr>
      <vt:lpstr>SourceSansPro</vt:lpstr>
      <vt:lpstr>Verdana</vt:lpstr>
      <vt:lpstr>Wingdings</vt:lpstr>
      <vt:lpstr>Office 主题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169</cp:revision>
  <dcterms:created xsi:type="dcterms:W3CDTF">2019-03-12T14:50:55Z</dcterms:created>
  <dcterms:modified xsi:type="dcterms:W3CDTF">2019-03-15T00:48:43Z</dcterms:modified>
</cp:coreProperties>
</file>